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75" r:id="rId2"/>
    <p:sldId id="278" r:id="rId3"/>
    <p:sldId id="279" r:id="rId4"/>
    <p:sldId id="262" r:id="rId5"/>
    <p:sldId id="260" r:id="rId6"/>
    <p:sldId id="263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</p:sldIdLst>
  <p:sldSz cx="12192000" cy="6858000"/>
  <p:notesSz cx="6858000" cy="9144000"/>
  <p:embeddedFontLst>
    <p:embeddedFont>
      <p:font typeface="等线" panose="02010600030101010101" pitchFamily="2" charset="-122"/>
      <p:regular r:id="rId22"/>
    </p:embeddedFont>
    <p:embeddedFont>
      <p:font typeface="OPPOSans M" panose="020B0604020202020204" charset="-122"/>
      <p:regular r:id="rId23"/>
    </p:embeddedFont>
    <p:embeddedFont>
      <p:font typeface="Poppins Medium" panose="00000600000000000000" pitchFamily="2" charset="0"/>
      <p:regular r:id="rId24"/>
      <p:italic r:id="rId25"/>
    </p:embeddedFont>
    <p:embeddedFont>
      <p:font typeface="Poppins SemiBold" panose="020B0502040204020203" pitchFamily="2" charset="0"/>
      <p:bold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03" autoAdjust="0"/>
    <p:restoredTop sz="94321" autoAdjust="0"/>
  </p:normalViewPr>
  <p:slideViewPr>
    <p:cSldViewPr snapToGrid="0">
      <p:cViewPr varScale="1">
        <p:scale>
          <a:sx n="78" d="100"/>
          <a:sy n="78" d="100"/>
        </p:scale>
        <p:origin x="389" y="5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2.5</c:v>
                </c:pt>
                <c:pt idx="2">
                  <c:v>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A0-46C0-B314-A1300981C6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A0-46C0-B314-A1300981C6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45318624"/>
        <c:axId val="1845319584"/>
      </c:barChart>
      <c:catAx>
        <c:axId val="184531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  <a:endParaRPr lang="en-US"/>
          </a:p>
        </c:txPr>
        <c:crossAx val="1845319584"/>
        <c:crosses val="autoZero"/>
        <c:auto val="1"/>
        <c:lblAlgn val="ctr"/>
        <c:lblOffset val="100"/>
        <c:noMultiLvlLbl val="0"/>
      </c:catAx>
      <c:valAx>
        <c:axId val="184531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+mn-cs"/>
              </a:defRPr>
            </a:pPr>
            <a:endParaRPr lang="en-US"/>
          </a:p>
        </c:txPr>
        <c:crossAx val="184531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latin typeface="DM Sans Light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054700000000005E-2"/>
          <c:y val="7.4767600000000004E-2"/>
          <c:w val="0.896235"/>
          <c:h val="0.87534900000000004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25400" cap="flat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63500" cap="flat">
                <a:solidFill>
                  <a:schemeClr val="accent2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10</c:v>
                </c:pt>
                <c:pt idx="1">
                  <c:v>20</c:v>
                </c:pt>
                <c:pt idx="2">
                  <c:v>50</c:v>
                </c:pt>
                <c:pt idx="3">
                  <c:v>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F0-477E-8E58-545407C38B0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25400" cap="flat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635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</c:v>
                </c:pt>
                <c:pt idx="1">
                  <c:v>30</c:v>
                </c:pt>
                <c:pt idx="2">
                  <c:v>40</c:v>
                </c:pt>
                <c:pt idx="3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F0-477E-8E58-545407C38B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4511904"/>
        <c:axId val="-2144508752"/>
      </c:lineChart>
      <c:catAx>
        <c:axId val="-21445119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-2144508752"/>
        <c:crosses val="autoZero"/>
        <c:auto val="1"/>
        <c:lblAlgn val="ctr"/>
        <c:lblOffset val="100"/>
        <c:noMultiLvlLbl val="1"/>
      </c:catAx>
      <c:valAx>
        <c:axId val="-2144508752"/>
        <c:scaling>
          <c:orientation val="minMax"/>
        </c:scaling>
        <c:delete val="0"/>
        <c:axPos val="l"/>
        <c:majorGridlines>
          <c:spPr>
            <a:ln w="12700" cap="flat">
              <a:solidFill>
                <a:schemeClr val="tx1">
                  <a:lumMod val="65000"/>
                  <a:lumOff val="35000"/>
                </a:schemeClr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1200">
                <a:solidFill>
                  <a:schemeClr val="bg1">
                    <a:lumMod val="65000"/>
                  </a:schemeClr>
                </a:solidFill>
              </a:defRPr>
            </a:pPr>
            <a:endParaRPr lang="en-US"/>
          </a:p>
        </c:txPr>
        <c:crossAx val="-2144511904"/>
        <c:crosses val="autoZero"/>
        <c:crossBetween val="midCat"/>
        <c:majorUnit val="15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74000">
                  <a:schemeClr val="accent2"/>
                </a:gs>
                <a:gs pos="3100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1.5</c:v>
                </c:pt>
                <c:pt idx="5">
                  <c:v>2.8</c:v>
                </c:pt>
                <c:pt idx="6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AA-489E-8A31-1B1BB44A4C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9BAA-489E-8A31-1B1BB44A4C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  <c:pt idx="6">
                  <c:v>Category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9BAA-489E-8A31-1B1BB44A4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100"/>
        <c:axId val="1024018159"/>
        <c:axId val="1384223775"/>
      </c:barChart>
      <c:catAx>
        <c:axId val="102401815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4223775"/>
        <c:crosses val="autoZero"/>
        <c:auto val="1"/>
        <c:lblAlgn val="ctr"/>
        <c:lblOffset val="100"/>
        <c:noMultiLvlLbl val="0"/>
      </c:catAx>
      <c:valAx>
        <c:axId val="13842237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4018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0A69D-A7BB-4A1E-AB8A-C6A509F788EA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E2A2D-7111-4E3B-8A44-F933A2AC41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58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E2A2D-7111-4E3B-8A44-F933A2AC410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7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AA1E1-D0CF-6188-3467-C4F74E4F9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431C46-B8B8-B13B-66CF-F639342FA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97722D-461A-74DB-AE77-F20A8222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989F5-4A31-5FD1-AD2C-38818528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A1CFC-27B1-7B82-F8EC-3897858C9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99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5BD70-2E73-4990-AD5E-4606653A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2FFF314-B214-9B6E-514A-14135A750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EE26F-94A7-64B8-EF26-5596D0E5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98A92-2177-8F23-F85C-19F4850A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6C3401-2CE7-05CA-DECA-829C0668F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D2C9162-18B6-199F-DF94-6DCE77846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7D973B-70C3-86C1-C780-42594AE09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1BA64-9B55-B440-8519-4AEE9D92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8ADCB-544B-F590-281B-6FD06DB4F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86E21A-AA21-F305-E81E-3B8152F62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6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FCA45-90D7-B87D-FAB9-04DADB14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657E8B-980F-86F2-8A0A-707ED46EE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E6A22-7711-9A99-9B25-0ACE92CAD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06755-D74E-8543-F253-47AE9448D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73B206-B8E5-C093-F1C3-D9BAB60A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425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3B5E4-45D6-B81E-374A-C1D6BE1E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1128BB-AFEA-30DA-C76A-8AD669CDC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8ED595-E5F5-6654-3612-5F4E86C6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1F566-0F0B-DC57-3C05-A59524826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292974-5563-1527-5BC5-4414DF44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645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03D15-B4F1-21E8-3778-26E71844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B744E-84F9-44AE-A9F9-128797220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89D839-6E3A-E450-6403-2B6D93E91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D7847-4697-7171-7FC2-A745E081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8E54B7-D6EC-E2F3-36A8-2503AE2C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D743AA-82E4-7F95-91CC-8DAB896D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1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FD6B8-B4C6-6209-7083-55E4B86C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FD33FD-26E5-895E-D738-B1A051B2D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1AC463A-9995-7266-3619-666A29B0C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1E5B43-72F5-8F30-7B3C-28A9C27B8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3EB461-1DC3-9F67-9EA8-75D650F92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1F4EA6-43BD-65D5-BBCD-368567F5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F075A9-F320-418D-DBD7-EDCE445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423F04-3FA1-F134-B4E8-68A1A351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3F9E9-19FE-17EF-B65F-B26AD733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F61F1-6B10-F7F5-08CD-D420DDD19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0DDC2C4-2708-56FA-AB5F-F1BB3F1AD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A227D2-3C7A-3650-EA43-78FBF94A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91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04E253-A7B0-FB34-A238-653463835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800F9-EDCB-A216-2EC0-B447161A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30C50F-4D26-F6DF-D9F7-4CCBB4F13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40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44292-CA0B-85E5-6513-A8247E36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113AA8-364B-ACD5-ED91-A0E9BC8EC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3AEDF95-2F3B-ECD6-88D8-3D93CC64C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2EA3FC-87B6-67AC-7CA1-5B2F2AFC6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60071B-2C44-3A43-DEEB-D71FD533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F7C15E-85B9-D3D3-A006-35036C92E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19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DED80-D1FC-B384-12EF-A13CD03F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A549A96-2600-7189-410D-C95C917A9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7CF329-9A1F-D36B-5176-955F71AF2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6F5D4E-5334-891B-53A9-057303DB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E391ED-F8EF-085D-5AF6-8B79F26E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520EDA-BD82-0556-B5C7-69061BB0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57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1B86A9-3018-1BAE-25D3-35EB41F7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1D7FF5-ED98-AA75-72E1-D5E0542A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C560-C8ED-E800-E585-68C8FD7B0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50576-7135-499B-A7D0-116EE3B15D0B}" type="datetimeFigureOut">
              <a:rPr lang="zh-CN" altLang="en-US" smtClean="0"/>
              <a:t>2025/12/28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28C37D-8A51-C611-4B27-4984CD1EB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A1CB2D-DC81-4150-DF46-F466B8244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52FFF9-945B-446A-AE66-906EB16901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3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4000">
              <a:schemeClr val="accent3">
                <a:lumMod val="50000"/>
                <a:lumOff val="50000"/>
              </a:schemeClr>
            </a:gs>
            <a:gs pos="0">
              <a:schemeClr val="accent1"/>
            </a:gs>
            <a:gs pos="100000">
              <a:schemeClr val="accent2"/>
            </a:gs>
          </a:gsLst>
          <a:lin ang="39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1EA37-7BF9-F24B-0133-8D7917794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任意多边形: 形状 1038">
            <a:extLst>
              <a:ext uri="{FF2B5EF4-FFF2-40B4-BE49-F238E27FC236}">
                <a16:creationId xmlns:a16="http://schemas.microsoft.com/office/drawing/2014/main" id="{DED57F01-9BC0-7040-B2B3-AF504E5FD0D6}"/>
              </a:ext>
            </a:extLst>
          </p:cNvPr>
          <p:cNvSpPr/>
          <p:nvPr/>
        </p:nvSpPr>
        <p:spPr>
          <a:xfrm>
            <a:off x="1" y="104330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8" name="任意多边形: 形状 1027">
            <a:extLst>
              <a:ext uri="{FF2B5EF4-FFF2-40B4-BE49-F238E27FC236}">
                <a16:creationId xmlns:a16="http://schemas.microsoft.com/office/drawing/2014/main" id="{23AF8DFA-B362-CC4E-9C5D-E9A686068DF3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32">
            <a:extLst>
              <a:ext uri="{FF2B5EF4-FFF2-40B4-BE49-F238E27FC236}">
                <a16:creationId xmlns:a16="http://schemas.microsoft.com/office/drawing/2014/main" id="{95542BDC-E87F-B790-4DAE-CBB5AF4A8E81}"/>
              </a:ext>
            </a:extLst>
          </p:cNvPr>
          <p:cNvGrpSpPr/>
          <p:nvPr/>
        </p:nvGrpSpPr>
        <p:grpSpPr>
          <a:xfrm>
            <a:off x="8941188" y="1510690"/>
            <a:ext cx="2064994" cy="2064994"/>
            <a:chOff x="10640582" y="1220864"/>
            <a:chExt cx="2064994" cy="2064994"/>
          </a:xfrm>
        </p:grpSpPr>
        <p:sp>
          <p:nvSpPr>
            <p:cNvPr id="6" name="Circle: Hollow 38">
              <a:extLst>
                <a:ext uri="{FF2B5EF4-FFF2-40B4-BE49-F238E27FC236}">
                  <a16:creationId xmlns:a16="http://schemas.microsoft.com/office/drawing/2014/main" id="{F4FEFD69-A926-5BFB-C698-B4F84E011A13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ircle: Hollow 39">
              <a:extLst>
                <a:ext uri="{FF2B5EF4-FFF2-40B4-BE49-F238E27FC236}">
                  <a16:creationId xmlns:a16="http://schemas.microsoft.com/office/drawing/2014/main" id="{587365FC-E9C6-7E87-B452-9EE70C87F60C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ircle: Hollow 40">
              <a:extLst>
                <a:ext uri="{FF2B5EF4-FFF2-40B4-BE49-F238E27FC236}">
                  <a16:creationId xmlns:a16="http://schemas.microsoft.com/office/drawing/2014/main" id="{3A4F29F9-686D-F745-6C9C-A748DAF6157E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" name="Rectangle: Rounded Corners 31">
            <a:extLst>
              <a:ext uri="{FF2B5EF4-FFF2-40B4-BE49-F238E27FC236}">
                <a16:creationId xmlns:a16="http://schemas.microsoft.com/office/drawing/2014/main" id="{E9743397-5A41-0F28-8D57-26A00B0C007B}"/>
              </a:ext>
            </a:extLst>
          </p:cNvPr>
          <p:cNvSpPr/>
          <p:nvPr/>
        </p:nvSpPr>
        <p:spPr>
          <a:xfrm>
            <a:off x="193780" y="36175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任意多边形: 形状 1047">
            <a:extLst>
              <a:ext uri="{FF2B5EF4-FFF2-40B4-BE49-F238E27FC236}">
                <a16:creationId xmlns:a16="http://schemas.microsoft.com/office/drawing/2014/main" id="{4F63D370-74C9-4BAA-641C-523254EC1BB8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Rectangle: Rounded Corners 33">
            <a:extLst>
              <a:ext uri="{FF2B5EF4-FFF2-40B4-BE49-F238E27FC236}">
                <a16:creationId xmlns:a16="http://schemas.microsoft.com/office/drawing/2014/main" id="{6D45F2B8-AA3F-FAE2-D416-6BF1AE9C1212}"/>
              </a:ext>
            </a:extLst>
          </p:cNvPr>
          <p:cNvSpPr/>
          <p:nvPr/>
        </p:nvSpPr>
        <p:spPr>
          <a:xfrm>
            <a:off x="193781" y="32872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35">
            <a:extLst>
              <a:ext uri="{FF2B5EF4-FFF2-40B4-BE49-F238E27FC236}">
                <a16:creationId xmlns:a16="http://schemas.microsoft.com/office/drawing/2014/main" id="{10025A60-0570-0792-0E67-FA582A5C0032}"/>
              </a:ext>
            </a:extLst>
          </p:cNvPr>
          <p:cNvSpPr/>
          <p:nvPr/>
        </p:nvSpPr>
        <p:spPr>
          <a:xfrm>
            <a:off x="9315925" y="540226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36">
            <a:extLst>
              <a:ext uri="{FF2B5EF4-FFF2-40B4-BE49-F238E27FC236}">
                <a16:creationId xmlns:a16="http://schemas.microsoft.com/office/drawing/2014/main" id="{F83E43DB-9E34-C809-E790-72E183E4FFE8}"/>
              </a:ext>
            </a:extLst>
          </p:cNvPr>
          <p:cNvSpPr/>
          <p:nvPr/>
        </p:nvSpPr>
        <p:spPr>
          <a:xfrm>
            <a:off x="89613" y="97287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6F4111E7-E996-137A-F610-0FF12BED7F63}"/>
              </a:ext>
            </a:extLst>
          </p:cNvPr>
          <p:cNvSpPr txBox="1"/>
          <p:nvPr/>
        </p:nvSpPr>
        <p:spPr>
          <a:xfrm>
            <a:off x="1707582" y="1861601"/>
            <a:ext cx="8776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Venture Capital</a:t>
            </a:r>
            <a:endParaRPr lang="en-US" sz="8000" dirty="0">
              <a:solidFill>
                <a:schemeClr val="bg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3CA6D0E-0483-C2B0-A603-F72870C5DF5F}"/>
              </a:ext>
            </a:extLst>
          </p:cNvPr>
          <p:cNvSpPr txBox="1"/>
          <p:nvPr/>
        </p:nvSpPr>
        <p:spPr>
          <a:xfrm>
            <a:off x="3091473" y="3398629"/>
            <a:ext cx="6009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Target Audience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BBA7B6A-D0C5-6C98-3807-6063817360F0}"/>
              </a:ext>
            </a:extLst>
          </p:cNvPr>
          <p:cNvSpPr txBox="1"/>
          <p:nvPr/>
        </p:nvSpPr>
        <p:spPr>
          <a:xfrm>
            <a:off x="3660770" y="4314538"/>
            <a:ext cx="4870460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The sales strategy is primarily targeted at international B2B customers, specifically the procurement</a:t>
            </a:r>
          </a:p>
        </p:txBody>
      </p:sp>
      <p:cxnSp>
        <p:nvCxnSpPr>
          <p:cNvPr id="1038" name="直接连接符 1037">
            <a:extLst>
              <a:ext uri="{FF2B5EF4-FFF2-40B4-BE49-F238E27FC236}">
                <a16:creationId xmlns:a16="http://schemas.microsoft.com/office/drawing/2014/main" id="{C8642290-E913-A405-15B9-4983BAC8FDA3}"/>
              </a:ext>
            </a:extLst>
          </p:cNvPr>
          <p:cNvCxnSpPr>
            <a:cxnSpLocks/>
          </p:cNvCxnSpPr>
          <p:nvPr/>
        </p:nvCxnSpPr>
        <p:spPr>
          <a:xfrm>
            <a:off x="4348144" y="4036182"/>
            <a:ext cx="34957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alpha val="0"/>
                    <a:lumMod val="7000"/>
                    <a:lumOff val="93000"/>
                  </a:schemeClr>
                </a:gs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42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83C1314-B424-CB4B-C27C-6CBD4D46CE25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27ECFC1C-3EFD-18CB-B6FD-FF7268031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43D856DF-AE41-BEF0-A322-0CD5FB89B0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bservation-tool_18366">
            <a:extLst>
              <a:ext uri="{FF2B5EF4-FFF2-40B4-BE49-F238E27FC236}">
                <a16:creationId xmlns:a16="http://schemas.microsoft.com/office/drawing/2014/main" id="{989BB593-012E-5F4D-3027-B7F6909DF57D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43616E-EA8B-26B7-CADE-30E0F4B3BA89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6A2F6BF-F2F1-9EC8-C299-F27622122171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C6E5E686-1FF9-9E81-9506-16BC55B76B5E}"/>
              </a:ext>
            </a:extLst>
          </p:cNvPr>
          <p:cNvSpPr txBox="1"/>
          <p:nvPr/>
        </p:nvSpPr>
        <p:spPr>
          <a:xfrm>
            <a:off x="793364" y="5287010"/>
            <a:ext cx="141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1"/>
                </a:solidFill>
                <a:latin typeface="+mj-lt"/>
                <a:cs typeface="Poppins Regular" panose="00000500000000000000" pitchFamily="2" charset="0"/>
              </a:rPr>
              <a:t>Highlight</a:t>
            </a:r>
          </a:p>
        </p:txBody>
      </p:sp>
      <p:sp>
        <p:nvSpPr>
          <p:cNvPr id="9" name="Google Shape;88;p30">
            <a:extLst>
              <a:ext uri="{FF2B5EF4-FFF2-40B4-BE49-F238E27FC236}">
                <a16:creationId xmlns:a16="http://schemas.microsoft.com/office/drawing/2014/main" id="{884E4A14-D272-9A39-65F3-C6DFA04FA3B9}"/>
              </a:ext>
            </a:extLst>
          </p:cNvPr>
          <p:cNvSpPr txBox="1"/>
          <p:nvPr/>
        </p:nvSpPr>
        <p:spPr>
          <a:xfrm>
            <a:off x="609698" y="5625564"/>
            <a:ext cx="1781001" cy="50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This allows the audience to quickly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6B6A02B9-04DA-A5B2-80C2-C1BA265888C7}"/>
              </a:ext>
            </a:extLst>
          </p:cNvPr>
          <p:cNvSpPr txBox="1"/>
          <p:nvPr/>
        </p:nvSpPr>
        <p:spPr>
          <a:xfrm>
            <a:off x="2645883" y="5287010"/>
            <a:ext cx="2237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1"/>
                </a:solidFill>
                <a:latin typeface="+mj-lt"/>
                <a:cs typeface="Poppins Regular" panose="00000500000000000000" pitchFamily="2" charset="0"/>
              </a:rPr>
              <a:t>simply demy</a:t>
            </a:r>
          </a:p>
        </p:txBody>
      </p:sp>
      <p:sp>
        <p:nvSpPr>
          <p:cNvPr id="14" name="Google Shape;88;p30">
            <a:extLst>
              <a:ext uri="{FF2B5EF4-FFF2-40B4-BE49-F238E27FC236}">
                <a16:creationId xmlns:a16="http://schemas.microsoft.com/office/drawing/2014/main" id="{37613849-E6D5-C774-0E31-1A3575177C5C}"/>
              </a:ext>
            </a:extLst>
          </p:cNvPr>
          <p:cNvSpPr txBox="1"/>
          <p:nvPr/>
        </p:nvSpPr>
        <p:spPr>
          <a:xfrm>
            <a:off x="2874016" y="5625564"/>
            <a:ext cx="1781001" cy="50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+mj-ea"/>
                <a:ea typeface="+mj-ea"/>
                <a:cs typeface="DM Sans Light"/>
                <a:sym typeface="DM Sans Light"/>
              </a:rPr>
              <a:t>This allows the audience to quickly</a:t>
            </a:r>
            <a:endParaRPr lang="en-US" sz="1200" dirty="0">
              <a:latin typeface="+mj-ea"/>
              <a:ea typeface="+mj-ea"/>
              <a:cs typeface="DM Sans Light"/>
              <a:sym typeface="DM Sans Light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52B1FC9D-ED60-D060-FE5A-230E61AAFDFB}"/>
              </a:ext>
            </a:extLst>
          </p:cNvPr>
          <p:cNvSpPr txBox="1"/>
          <p:nvPr/>
        </p:nvSpPr>
        <p:spPr>
          <a:xfrm>
            <a:off x="5333993" y="5287010"/>
            <a:ext cx="141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accent1"/>
                </a:solidFill>
                <a:latin typeface="+mj-lt"/>
                <a:cs typeface="Poppins Regular" panose="00000500000000000000" pitchFamily="2" charset="0"/>
              </a:rPr>
              <a:t>Ipsum </a:t>
            </a:r>
          </a:p>
        </p:txBody>
      </p:sp>
      <p:sp>
        <p:nvSpPr>
          <p:cNvPr id="16" name="Google Shape;88;p30">
            <a:extLst>
              <a:ext uri="{FF2B5EF4-FFF2-40B4-BE49-F238E27FC236}">
                <a16:creationId xmlns:a16="http://schemas.microsoft.com/office/drawing/2014/main" id="{45AB2DB6-77E7-CA13-0506-00ED8C5E9AD7}"/>
              </a:ext>
            </a:extLst>
          </p:cNvPr>
          <p:cNvSpPr txBox="1"/>
          <p:nvPr/>
        </p:nvSpPr>
        <p:spPr>
          <a:xfrm>
            <a:off x="5150327" y="5625564"/>
            <a:ext cx="1781001" cy="502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This allows the audience to quickly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1998DAA5-F018-D2A4-A806-C3A912992702}"/>
              </a:ext>
            </a:extLst>
          </p:cNvPr>
          <p:cNvSpPr txBox="1"/>
          <p:nvPr/>
        </p:nvSpPr>
        <p:spPr>
          <a:xfrm>
            <a:off x="634927" y="2916905"/>
            <a:ext cx="6479855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0000"/>
                </a:solidFill>
                <a:effectLst/>
                <a:latin typeface="+mj-ea"/>
                <a:ea typeface="+mj-ea"/>
              </a:rPr>
              <a:t>There are upcoming regulatory changes, such as the 2025 EU Packaging Law, which will increase the EPR fees for disposable cardboard by 35%. This requires companies to adapt quickly to avoid additional costs.</a:t>
            </a:r>
            <a:endParaRPr lang="en-US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18" name="Straight Connector 20">
            <a:extLst>
              <a:ext uri="{FF2B5EF4-FFF2-40B4-BE49-F238E27FC236}">
                <a16:creationId xmlns:a16="http://schemas.microsoft.com/office/drawing/2014/main" id="{98DA4817-F182-7113-6297-DC16575B7CDB}"/>
              </a:ext>
            </a:extLst>
          </p:cNvPr>
          <p:cNvCxnSpPr/>
          <p:nvPr/>
        </p:nvCxnSpPr>
        <p:spPr>
          <a:xfrm>
            <a:off x="2617798" y="4448247"/>
            <a:ext cx="0" cy="1744794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7C161093-7A51-4483-D763-948F2D19FA66}"/>
              </a:ext>
            </a:extLst>
          </p:cNvPr>
          <p:cNvCxnSpPr/>
          <p:nvPr/>
        </p:nvCxnSpPr>
        <p:spPr>
          <a:xfrm>
            <a:off x="4941898" y="4448247"/>
            <a:ext cx="0" cy="1744794"/>
          </a:xfrm>
          <a:prstGeom prst="line">
            <a:avLst/>
          </a:prstGeom>
          <a:ln w="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26">
            <a:extLst>
              <a:ext uri="{FF2B5EF4-FFF2-40B4-BE49-F238E27FC236}">
                <a16:creationId xmlns:a16="http://schemas.microsoft.com/office/drawing/2014/main" id="{31E26C1A-6FA9-22F0-C856-B11BCDB535B9}"/>
              </a:ext>
            </a:extLst>
          </p:cNvPr>
          <p:cNvSpPr/>
          <p:nvPr/>
        </p:nvSpPr>
        <p:spPr>
          <a:xfrm>
            <a:off x="5723397" y="4522410"/>
            <a:ext cx="634861" cy="6348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3E4A3F64-E352-A984-D714-2148B71F9E9E}"/>
              </a:ext>
            </a:extLst>
          </p:cNvPr>
          <p:cNvSpPr/>
          <p:nvPr/>
        </p:nvSpPr>
        <p:spPr>
          <a:xfrm>
            <a:off x="3447086" y="4522410"/>
            <a:ext cx="634861" cy="6348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8F2D71B9-8496-E29C-EDD9-5158EADDDEDD}"/>
              </a:ext>
            </a:extLst>
          </p:cNvPr>
          <p:cNvSpPr/>
          <p:nvPr/>
        </p:nvSpPr>
        <p:spPr>
          <a:xfrm>
            <a:off x="1184808" y="4522410"/>
            <a:ext cx="634861" cy="6348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 47">
            <a:extLst>
              <a:ext uri="{FF2B5EF4-FFF2-40B4-BE49-F238E27FC236}">
                <a16:creationId xmlns:a16="http://schemas.microsoft.com/office/drawing/2014/main" id="{3E758877-ADF0-235C-A6CA-38921939C0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54463" y="4692065"/>
            <a:ext cx="295551" cy="295551"/>
          </a:xfrm>
          <a:custGeom>
            <a:avLst/>
            <a:gdLst>
              <a:gd name="T0" fmla="*/ 153 w 160"/>
              <a:gd name="T1" fmla="*/ 65 h 160"/>
              <a:gd name="T2" fmla="*/ 142 w 160"/>
              <a:gd name="T3" fmla="*/ 64 h 160"/>
              <a:gd name="T4" fmla="*/ 134 w 160"/>
              <a:gd name="T5" fmla="*/ 56 h 160"/>
              <a:gd name="T6" fmla="*/ 136 w 160"/>
              <a:gd name="T7" fmla="*/ 46 h 160"/>
              <a:gd name="T8" fmla="*/ 140 w 160"/>
              <a:gd name="T9" fmla="*/ 38 h 160"/>
              <a:gd name="T10" fmla="*/ 140 w 160"/>
              <a:gd name="T11" fmla="*/ 27 h 160"/>
              <a:gd name="T12" fmla="*/ 131 w 160"/>
              <a:gd name="T13" fmla="*/ 19 h 160"/>
              <a:gd name="T14" fmla="*/ 121 w 160"/>
              <a:gd name="T15" fmla="*/ 17 h 160"/>
              <a:gd name="T16" fmla="*/ 113 w 160"/>
              <a:gd name="T17" fmla="*/ 24 h 160"/>
              <a:gd name="T18" fmla="*/ 102 w 160"/>
              <a:gd name="T19" fmla="*/ 24 h 160"/>
              <a:gd name="T20" fmla="*/ 96 w 160"/>
              <a:gd name="T21" fmla="*/ 16 h 160"/>
              <a:gd name="T22" fmla="*/ 94 w 160"/>
              <a:gd name="T23" fmla="*/ 6 h 160"/>
              <a:gd name="T24" fmla="*/ 86 w 160"/>
              <a:gd name="T25" fmla="*/ 0 h 160"/>
              <a:gd name="T26" fmla="*/ 73 w 160"/>
              <a:gd name="T27" fmla="*/ 0 h 160"/>
              <a:gd name="T28" fmla="*/ 65 w 160"/>
              <a:gd name="T29" fmla="*/ 6 h 160"/>
              <a:gd name="T30" fmla="*/ 64 w 160"/>
              <a:gd name="T31" fmla="*/ 16 h 160"/>
              <a:gd name="T32" fmla="*/ 57 w 160"/>
              <a:gd name="T33" fmla="*/ 24 h 160"/>
              <a:gd name="T34" fmla="*/ 46 w 160"/>
              <a:gd name="T35" fmla="*/ 24 h 160"/>
              <a:gd name="T36" fmla="*/ 38 w 160"/>
              <a:gd name="T37" fmla="*/ 17 h 160"/>
              <a:gd name="T38" fmla="*/ 27 w 160"/>
              <a:gd name="T39" fmla="*/ 19 h 160"/>
              <a:gd name="T40" fmla="*/ 19 w 160"/>
              <a:gd name="T41" fmla="*/ 27 h 160"/>
              <a:gd name="T42" fmla="*/ 17 w 160"/>
              <a:gd name="T43" fmla="*/ 38 h 160"/>
              <a:gd name="T44" fmla="*/ 24 w 160"/>
              <a:gd name="T45" fmla="*/ 46 h 160"/>
              <a:gd name="T46" fmla="*/ 24 w 160"/>
              <a:gd name="T47" fmla="*/ 56 h 160"/>
              <a:gd name="T48" fmla="*/ 16 w 160"/>
              <a:gd name="T49" fmla="*/ 64 h 160"/>
              <a:gd name="T50" fmla="*/ 6 w 160"/>
              <a:gd name="T51" fmla="*/ 65 h 160"/>
              <a:gd name="T52" fmla="*/ 0 w 160"/>
              <a:gd name="T53" fmla="*/ 73 h 160"/>
              <a:gd name="T54" fmla="*/ 0 w 160"/>
              <a:gd name="T55" fmla="*/ 86 h 160"/>
              <a:gd name="T56" fmla="*/ 6 w 160"/>
              <a:gd name="T57" fmla="*/ 93 h 160"/>
              <a:gd name="T58" fmla="*/ 16 w 160"/>
              <a:gd name="T59" fmla="*/ 96 h 160"/>
              <a:gd name="T60" fmla="*/ 24 w 160"/>
              <a:gd name="T61" fmla="*/ 102 h 160"/>
              <a:gd name="T62" fmla="*/ 24 w 160"/>
              <a:gd name="T63" fmla="*/ 113 h 160"/>
              <a:gd name="T64" fmla="*/ 17 w 160"/>
              <a:gd name="T65" fmla="*/ 121 h 160"/>
              <a:gd name="T66" fmla="*/ 19 w 160"/>
              <a:gd name="T67" fmla="*/ 131 h 160"/>
              <a:gd name="T68" fmla="*/ 27 w 160"/>
              <a:gd name="T69" fmla="*/ 141 h 160"/>
              <a:gd name="T70" fmla="*/ 38 w 160"/>
              <a:gd name="T71" fmla="*/ 141 h 160"/>
              <a:gd name="T72" fmla="*/ 46 w 160"/>
              <a:gd name="T73" fmla="*/ 136 h 160"/>
              <a:gd name="T74" fmla="*/ 57 w 160"/>
              <a:gd name="T75" fmla="*/ 134 h 160"/>
              <a:gd name="T76" fmla="*/ 64 w 160"/>
              <a:gd name="T77" fmla="*/ 142 h 160"/>
              <a:gd name="T78" fmla="*/ 65 w 160"/>
              <a:gd name="T79" fmla="*/ 153 h 160"/>
              <a:gd name="T80" fmla="*/ 73 w 160"/>
              <a:gd name="T81" fmla="*/ 160 h 160"/>
              <a:gd name="T82" fmla="*/ 86 w 160"/>
              <a:gd name="T83" fmla="*/ 160 h 160"/>
              <a:gd name="T84" fmla="*/ 94 w 160"/>
              <a:gd name="T85" fmla="*/ 153 h 160"/>
              <a:gd name="T86" fmla="*/ 96 w 160"/>
              <a:gd name="T87" fmla="*/ 142 h 160"/>
              <a:gd name="T88" fmla="*/ 102 w 160"/>
              <a:gd name="T89" fmla="*/ 134 h 160"/>
              <a:gd name="T90" fmla="*/ 113 w 160"/>
              <a:gd name="T91" fmla="*/ 136 h 160"/>
              <a:gd name="T92" fmla="*/ 121 w 160"/>
              <a:gd name="T93" fmla="*/ 141 h 160"/>
              <a:gd name="T94" fmla="*/ 131 w 160"/>
              <a:gd name="T95" fmla="*/ 141 h 160"/>
              <a:gd name="T96" fmla="*/ 140 w 160"/>
              <a:gd name="T97" fmla="*/ 131 h 160"/>
              <a:gd name="T98" fmla="*/ 140 w 160"/>
              <a:gd name="T99" fmla="*/ 121 h 160"/>
              <a:gd name="T100" fmla="*/ 136 w 160"/>
              <a:gd name="T101" fmla="*/ 113 h 160"/>
              <a:gd name="T102" fmla="*/ 134 w 160"/>
              <a:gd name="T103" fmla="*/ 102 h 160"/>
              <a:gd name="T104" fmla="*/ 142 w 160"/>
              <a:gd name="T105" fmla="*/ 96 h 160"/>
              <a:gd name="T106" fmla="*/ 153 w 160"/>
              <a:gd name="T107" fmla="*/ 93 h 160"/>
              <a:gd name="T108" fmla="*/ 160 w 160"/>
              <a:gd name="T109" fmla="*/ 86 h 160"/>
              <a:gd name="T110" fmla="*/ 160 w 160"/>
              <a:gd name="T111" fmla="*/ 73 h 160"/>
              <a:gd name="T112" fmla="*/ 153 w 160"/>
              <a:gd name="T113" fmla="*/ 65 h 160"/>
              <a:gd name="T114" fmla="*/ 80 w 160"/>
              <a:gd name="T115" fmla="*/ 109 h 160"/>
              <a:gd name="T116" fmla="*/ 51 w 160"/>
              <a:gd name="T117" fmla="*/ 80 h 160"/>
              <a:gd name="T118" fmla="*/ 80 w 160"/>
              <a:gd name="T119" fmla="*/ 51 h 160"/>
              <a:gd name="T120" fmla="*/ 108 w 160"/>
              <a:gd name="T121" fmla="*/ 80 h 160"/>
              <a:gd name="T122" fmla="*/ 80 w 160"/>
              <a:gd name="T123" fmla="*/ 10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0" h="160">
                <a:moveTo>
                  <a:pt x="153" y="65"/>
                </a:moveTo>
                <a:cubicBezTo>
                  <a:pt x="142" y="64"/>
                  <a:pt x="142" y="64"/>
                  <a:pt x="142" y="64"/>
                </a:cubicBezTo>
                <a:cubicBezTo>
                  <a:pt x="139" y="64"/>
                  <a:pt x="136" y="61"/>
                  <a:pt x="134" y="56"/>
                </a:cubicBezTo>
                <a:cubicBezTo>
                  <a:pt x="132" y="53"/>
                  <a:pt x="132" y="48"/>
                  <a:pt x="136" y="46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144" y="35"/>
                  <a:pt x="144" y="30"/>
                  <a:pt x="140" y="27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29" y="16"/>
                  <a:pt x="124" y="16"/>
                  <a:pt x="121" y="17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0" y="25"/>
                  <a:pt x="105" y="25"/>
                  <a:pt x="102" y="24"/>
                </a:cubicBezTo>
                <a:cubicBezTo>
                  <a:pt x="99" y="22"/>
                  <a:pt x="96" y="19"/>
                  <a:pt x="96" y="16"/>
                </a:cubicBezTo>
                <a:cubicBezTo>
                  <a:pt x="94" y="6"/>
                  <a:pt x="94" y="6"/>
                  <a:pt x="94" y="6"/>
                </a:cubicBezTo>
                <a:cubicBezTo>
                  <a:pt x="92" y="3"/>
                  <a:pt x="89" y="0"/>
                  <a:pt x="86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5" y="3"/>
                  <a:pt x="65" y="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9"/>
                  <a:pt x="60" y="22"/>
                  <a:pt x="57" y="24"/>
                </a:cubicBezTo>
                <a:cubicBezTo>
                  <a:pt x="52" y="25"/>
                  <a:pt x="48" y="25"/>
                  <a:pt x="46" y="24"/>
                </a:cubicBezTo>
                <a:cubicBezTo>
                  <a:pt x="38" y="17"/>
                  <a:pt x="38" y="17"/>
                  <a:pt x="38" y="17"/>
                </a:cubicBezTo>
                <a:cubicBezTo>
                  <a:pt x="35" y="16"/>
                  <a:pt x="30" y="16"/>
                  <a:pt x="27" y="19"/>
                </a:cubicBezTo>
                <a:cubicBezTo>
                  <a:pt x="19" y="27"/>
                  <a:pt x="19" y="27"/>
                  <a:pt x="19" y="27"/>
                </a:cubicBezTo>
                <a:cubicBezTo>
                  <a:pt x="16" y="30"/>
                  <a:pt x="16" y="35"/>
                  <a:pt x="17" y="38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8"/>
                  <a:pt x="25" y="53"/>
                  <a:pt x="24" y="56"/>
                </a:cubicBezTo>
                <a:cubicBezTo>
                  <a:pt x="24" y="61"/>
                  <a:pt x="19" y="64"/>
                  <a:pt x="16" y="64"/>
                </a:cubicBezTo>
                <a:cubicBezTo>
                  <a:pt x="6" y="65"/>
                  <a:pt x="6" y="65"/>
                  <a:pt x="6" y="65"/>
                </a:cubicBezTo>
                <a:cubicBezTo>
                  <a:pt x="3" y="65"/>
                  <a:pt x="0" y="69"/>
                  <a:pt x="0" y="7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3"/>
                  <a:pt x="6" y="93"/>
                </a:cubicBezTo>
                <a:cubicBezTo>
                  <a:pt x="16" y="96"/>
                  <a:pt x="16" y="96"/>
                  <a:pt x="16" y="96"/>
                </a:cubicBezTo>
                <a:cubicBezTo>
                  <a:pt x="19" y="96"/>
                  <a:pt x="24" y="99"/>
                  <a:pt x="24" y="102"/>
                </a:cubicBezTo>
                <a:cubicBezTo>
                  <a:pt x="25" y="105"/>
                  <a:pt x="25" y="110"/>
                  <a:pt x="24" y="113"/>
                </a:cubicBezTo>
                <a:cubicBezTo>
                  <a:pt x="17" y="121"/>
                  <a:pt x="17" y="121"/>
                  <a:pt x="17" y="121"/>
                </a:cubicBezTo>
                <a:cubicBezTo>
                  <a:pt x="16" y="125"/>
                  <a:pt x="16" y="129"/>
                  <a:pt x="19" y="131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30" y="142"/>
                  <a:pt x="35" y="144"/>
                  <a:pt x="38" y="141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8" y="133"/>
                  <a:pt x="52" y="133"/>
                  <a:pt x="57" y="134"/>
                </a:cubicBezTo>
                <a:cubicBezTo>
                  <a:pt x="60" y="136"/>
                  <a:pt x="64" y="139"/>
                  <a:pt x="64" y="142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65" y="157"/>
                  <a:pt x="70" y="160"/>
                  <a:pt x="73" y="160"/>
                </a:cubicBezTo>
                <a:cubicBezTo>
                  <a:pt x="86" y="160"/>
                  <a:pt x="86" y="160"/>
                  <a:pt x="86" y="160"/>
                </a:cubicBezTo>
                <a:cubicBezTo>
                  <a:pt x="89" y="160"/>
                  <a:pt x="92" y="157"/>
                  <a:pt x="94" y="153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96" y="139"/>
                  <a:pt x="99" y="136"/>
                  <a:pt x="102" y="134"/>
                </a:cubicBezTo>
                <a:cubicBezTo>
                  <a:pt x="105" y="133"/>
                  <a:pt x="110" y="133"/>
                  <a:pt x="113" y="136"/>
                </a:cubicBezTo>
                <a:cubicBezTo>
                  <a:pt x="121" y="141"/>
                  <a:pt x="121" y="141"/>
                  <a:pt x="121" y="141"/>
                </a:cubicBezTo>
                <a:cubicBezTo>
                  <a:pt x="124" y="144"/>
                  <a:pt x="129" y="142"/>
                  <a:pt x="131" y="141"/>
                </a:cubicBezTo>
                <a:cubicBezTo>
                  <a:pt x="140" y="131"/>
                  <a:pt x="140" y="131"/>
                  <a:pt x="140" y="131"/>
                </a:cubicBezTo>
                <a:cubicBezTo>
                  <a:pt x="144" y="129"/>
                  <a:pt x="144" y="125"/>
                  <a:pt x="140" y="121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2" y="110"/>
                  <a:pt x="132" y="105"/>
                  <a:pt x="134" y="102"/>
                </a:cubicBezTo>
                <a:cubicBezTo>
                  <a:pt x="136" y="99"/>
                  <a:pt x="139" y="96"/>
                  <a:pt x="142" y="96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56" y="93"/>
                  <a:pt x="160" y="89"/>
                  <a:pt x="160" y="86"/>
                </a:cubicBezTo>
                <a:cubicBezTo>
                  <a:pt x="160" y="73"/>
                  <a:pt x="160" y="73"/>
                  <a:pt x="160" y="73"/>
                </a:cubicBezTo>
                <a:cubicBezTo>
                  <a:pt x="160" y="69"/>
                  <a:pt x="156" y="65"/>
                  <a:pt x="153" y="65"/>
                </a:cubicBezTo>
                <a:close/>
                <a:moveTo>
                  <a:pt x="80" y="109"/>
                </a:moveTo>
                <a:cubicBezTo>
                  <a:pt x="64" y="109"/>
                  <a:pt x="51" y="96"/>
                  <a:pt x="51" y="80"/>
                </a:cubicBezTo>
                <a:cubicBezTo>
                  <a:pt x="51" y="64"/>
                  <a:pt x="64" y="51"/>
                  <a:pt x="80" y="51"/>
                </a:cubicBezTo>
                <a:cubicBezTo>
                  <a:pt x="96" y="51"/>
                  <a:pt x="108" y="64"/>
                  <a:pt x="108" y="80"/>
                </a:cubicBezTo>
                <a:cubicBezTo>
                  <a:pt x="108" y="96"/>
                  <a:pt x="96" y="109"/>
                  <a:pt x="80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1">
            <a:extLst>
              <a:ext uri="{FF2B5EF4-FFF2-40B4-BE49-F238E27FC236}">
                <a16:creationId xmlns:a16="http://schemas.microsoft.com/office/drawing/2014/main" id="{B92112DA-8793-1E01-EE72-DFEA5E24247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622282" y="4692065"/>
            <a:ext cx="284468" cy="295551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10B7A292-6920-EA90-E8BB-917177FAFE1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6565" y="4692065"/>
            <a:ext cx="268524" cy="295551"/>
          </a:xfrm>
          <a:custGeom>
            <a:avLst/>
            <a:gdLst>
              <a:gd name="T0" fmla="*/ 138 w 150"/>
              <a:gd name="T1" fmla="*/ 134 h 164"/>
              <a:gd name="T2" fmla="*/ 128 w 150"/>
              <a:gd name="T3" fmla="*/ 123 h 164"/>
              <a:gd name="T4" fmla="*/ 122 w 150"/>
              <a:gd name="T5" fmla="*/ 123 h 164"/>
              <a:gd name="T6" fmla="*/ 100 w 150"/>
              <a:gd name="T7" fmla="*/ 98 h 164"/>
              <a:gd name="T8" fmla="*/ 91 w 150"/>
              <a:gd name="T9" fmla="*/ 107 h 164"/>
              <a:gd name="T10" fmla="*/ 114 w 150"/>
              <a:gd name="T11" fmla="*/ 132 h 164"/>
              <a:gd name="T12" fmla="*/ 115 w 150"/>
              <a:gd name="T13" fmla="*/ 136 h 164"/>
              <a:gd name="T14" fmla="*/ 124 w 150"/>
              <a:gd name="T15" fmla="*/ 148 h 164"/>
              <a:gd name="T16" fmla="*/ 136 w 150"/>
              <a:gd name="T17" fmla="*/ 156 h 164"/>
              <a:gd name="T18" fmla="*/ 146 w 150"/>
              <a:gd name="T19" fmla="*/ 160 h 164"/>
              <a:gd name="T20" fmla="*/ 148 w 150"/>
              <a:gd name="T21" fmla="*/ 157 h 164"/>
              <a:gd name="T22" fmla="*/ 149 w 150"/>
              <a:gd name="T23" fmla="*/ 156 h 164"/>
              <a:gd name="T24" fmla="*/ 146 w 150"/>
              <a:gd name="T25" fmla="*/ 145 h 164"/>
              <a:gd name="T26" fmla="*/ 138 w 150"/>
              <a:gd name="T27" fmla="*/ 134 h 164"/>
              <a:gd name="T28" fmla="*/ 45 w 150"/>
              <a:gd name="T29" fmla="*/ 74 h 164"/>
              <a:gd name="T30" fmla="*/ 50 w 150"/>
              <a:gd name="T31" fmla="*/ 68 h 164"/>
              <a:gd name="T32" fmla="*/ 11 w 150"/>
              <a:gd name="T33" fmla="*/ 27 h 164"/>
              <a:gd name="T34" fmla="*/ 11 w 150"/>
              <a:gd name="T35" fmla="*/ 22 h 164"/>
              <a:gd name="T36" fmla="*/ 14 w 150"/>
              <a:gd name="T37" fmla="*/ 22 h 164"/>
              <a:gd name="T38" fmla="*/ 55 w 150"/>
              <a:gd name="T39" fmla="*/ 65 h 164"/>
              <a:gd name="T40" fmla="*/ 60 w 150"/>
              <a:gd name="T41" fmla="*/ 58 h 164"/>
              <a:gd name="T42" fmla="*/ 21 w 150"/>
              <a:gd name="T43" fmla="*/ 16 h 164"/>
              <a:gd name="T44" fmla="*/ 21 w 150"/>
              <a:gd name="T45" fmla="*/ 12 h 164"/>
              <a:gd name="T46" fmla="*/ 24 w 150"/>
              <a:gd name="T47" fmla="*/ 12 h 164"/>
              <a:gd name="T48" fmla="*/ 64 w 150"/>
              <a:gd name="T49" fmla="*/ 55 h 164"/>
              <a:gd name="T50" fmla="*/ 70 w 150"/>
              <a:gd name="T51" fmla="*/ 49 h 164"/>
              <a:gd name="T52" fmla="*/ 69 w 150"/>
              <a:gd name="T53" fmla="*/ 49 h 164"/>
              <a:gd name="T54" fmla="*/ 64 w 150"/>
              <a:gd name="T55" fmla="*/ 43 h 164"/>
              <a:gd name="T56" fmla="*/ 31 w 150"/>
              <a:gd name="T57" fmla="*/ 7 h 164"/>
              <a:gd name="T58" fmla="*/ 7 w 150"/>
              <a:gd name="T59" fmla="*/ 7 h 164"/>
              <a:gd name="T60" fmla="*/ 7 w 150"/>
              <a:gd name="T61" fmla="*/ 34 h 164"/>
              <a:gd name="T62" fmla="*/ 45 w 150"/>
              <a:gd name="T63" fmla="*/ 74 h 164"/>
              <a:gd name="T64" fmla="*/ 121 w 150"/>
              <a:gd name="T65" fmla="*/ 76 h 164"/>
              <a:gd name="T66" fmla="*/ 139 w 150"/>
              <a:gd name="T67" fmla="*/ 66 h 164"/>
              <a:gd name="T68" fmla="*/ 150 w 150"/>
              <a:gd name="T69" fmla="*/ 37 h 164"/>
              <a:gd name="T70" fmla="*/ 141 w 150"/>
              <a:gd name="T71" fmla="*/ 34 h 164"/>
              <a:gd name="T72" fmla="*/ 128 w 150"/>
              <a:gd name="T73" fmla="*/ 49 h 164"/>
              <a:gd name="T74" fmla="*/ 117 w 150"/>
              <a:gd name="T75" fmla="*/ 49 h 164"/>
              <a:gd name="T76" fmla="*/ 109 w 150"/>
              <a:gd name="T77" fmla="*/ 39 h 164"/>
              <a:gd name="T78" fmla="*/ 109 w 150"/>
              <a:gd name="T79" fmla="*/ 27 h 164"/>
              <a:gd name="T80" fmla="*/ 123 w 150"/>
              <a:gd name="T81" fmla="*/ 14 h 164"/>
              <a:gd name="T82" fmla="*/ 120 w 150"/>
              <a:gd name="T83" fmla="*/ 3 h 164"/>
              <a:gd name="T84" fmla="*/ 91 w 150"/>
              <a:gd name="T85" fmla="*/ 14 h 164"/>
              <a:gd name="T86" fmla="*/ 81 w 150"/>
              <a:gd name="T87" fmla="*/ 37 h 164"/>
              <a:gd name="T88" fmla="*/ 81 w 150"/>
              <a:gd name="T89" fmla="*/ 46 h 164"/>
              <a:gd name="T90" fmla="*/ 9 w 150"/>
              <a:gd name="T91" fmla="*/ 125 h 164"/>
              <a:gd name="T92" fmla="*/ 2 w 150"/>
              <a:gd name="T93" fmla="*/ 140 h 164"/>
              <a:gd name="T94" fmla="*/ 9 w 150"/>
              <a:gd name="T95" fmla="*/ 156 h 164"/>
              <a:gd name="T96" fmla="*/ 37 w 150"/>
              <a:gd name="T97" fmla="*/ 156 h 164"/>
              <a:gd name="T98" fmla="*/ 110 w 150"/>
              <a:gd name="T99" fmla="*/ 77 h 164"/>
              <a:gd name="T100" fmla="*/ 121 w 150"/>
              <a:gd name="T101" fmla="*/ 76 h 164"/>
              <a:gd name="T102" fmla="*/ 30 w 150"/>
              <a:gd name="T103" fmla="*/ 149 h 164"/>
              <a:gd name="T104" fmla="*/ 14 w 150"/>
              <a:gd name="T105" fmla="*/ 149 h 164"/>
              <a:gd name="T106" fmla="*/ 14 w 150"/>
              <a:gd name="T107" fmla="*/ 132 h 164"/>
              <a:gd name="T108" fmla="*/ 30 w 150"/>
              <a:gd name="T109" fmla="*/ 132 h 164"/>
              <a:gd name="T110" fmla="*/ 30 w 150"/>
              <a:gd name="T111" fmla="*/ 14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0" h="164">
                <a:moveTo>
                  <a:pt x="138" y="134"/>
                </a:moveTo>
                <a:cubicBezTo>
                  <a:pt x="135" y="129"/>
                  <a:pt x="131" y="125"/>
                  <a:pt x="128" y="123"/>
                </a:cubicBezTo>
                <a:cubicBezTo>
                  <a:pt x="125" y="123"/>
                  <a:pt x="122" y="123"/>
                  <a:pt x="122" y="123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115" y="136"/>
                  <a:pt x="115" y="136"/>
                  <a:pt x="115" y="136"/>
                </a:cubicBezTo>
                <a:cubicBezTo>
                  <a:pt x="115" y="139"/>
                  <a:pt x="120" y="145"/>
                  <a:pt x="124" y="148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41" y="159"/>
                  <a:pt x="145" y="160"/>
                  <a:pt x="146" y="160"/>
                </a:cubicBezTo>
                <a:cubicBezTo>
                  <a:pt x="146" y="159"/>
                  <a:pt x="148" y="157"/>
                  <a:pt x="148" y="157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50" y="156"/>
                  <a:pt x="149" y="150"/>
                  <a:pt x="146" y="145"/>
                </a:cubicBezTo>
                <a:cubicBezTo>
                  <a:pt x="138" y="134"/>
                  <a:pt x="138" y="134"/>
                  <a:pt x="138" y="134"/>
                </a:cubicBezTo>
                <a:close/>
                <a:moveTo>
                  <a:pt x="45" y="74"/>
                </a:moveTo>
                <a:cubicBezTo>
                  <a:pt x="50" y="68"/>
                  <a:pt x="50" y="68"/>
                  <a:pt x="50" y="68"/>
                </a:cubicBezTo>
                <a:cubicBezTo>
                  <a:pt x="11" y="27"/>
                  <a:pt x="11" y="27"/>
                  <a:pt x="11" y="27"/>
                </a:cubicBezTo>
                <a:cubicBezTo>
                  <a:pt x="10" y="25"/>
                  <a:pt x="10" y="24"/>
                  <a:pt x="11" y="22"/>
                </a:cubicBezTo>
                <a:cubicBezTo>
                  <a:pt x="11" y="21"/>
                  <a:pt x="13" y="21"/>
                  <a:pt x="14" y="22"/>
                </a:cubicBezTo>
                <a:cubicBezTo>
                  <a:pt x="55" y="65"/>
                  <a:pt x="55" y="65"/>
                  <a:pt x="55" y="65"/>
                </a:cubicBezTo>
                <a:cubicBezTo>
                  <a:pt x="60" y="58"/>
                  <a:pt x="60" y="58"/>
                  <a:pt x="60" y="58"/>
                </a:cubicBezTo>
                <a:cubicBezTo>
                  <a:pt x="21" y="16"/>
                  <a:pt x="21" y="16"/>
                  <a:pt x="21" y="16"/>
                </a:cubicBezTo>
                <a:cubicBezTo>
                  <a:pt x="20" y="15"/>
                  <a:pt x="20" y="13"/>
                  <a:pt x="21" y="12"/>
                </a:cubicBezTo>
                <a:cubicBezTo>
                  <a:pt x="21" y="10"/>
                  <a:pt x="23" y="10"/>
                  <a:pt x="24" y="12"/>
                </a:cubicBezTo>
                <a:cubicBezTo>
                  <a:pt x="64" y="55"/>
                  <a:pt x="64" y="55"/>
                  <a:pt x="64" y="55"/>
                </a:cubicBezTo>
                <a:cubicBezTo>
                  <a:pt x="70" y="49"/>
                  <a:pt x="70" y="49"/>
                  <a:pt x="70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4" y="43"/>
                  <a:pt x="64" y="43"/>
                  <a:pt x="64" y="43"/>
                </a:cubicBezTo>
                <a:cubicBezTo>
                  <a:pt x="31" y="7"/>
                  <a:pt x="31" y="7"/>
                  <a:pt x="31" y="7"/>
                </a:cubicBezTo>
                <a:cubicBezTo>
                  <a:pt x="24" y="0"/>
                  <a:pt x="14" y="0"/>
                  <a:pt x="7" y="7"/>
                </a:cubicBezTo>
                <a:cubicBezTo>
                  <a:pt x="0" y="15"/>
                  <a:pt x="0" y="27"/>
                  <a:pt x="7" y="34"/>
                </a:cubicBezTo>
                <a:cubicBezTo>
                  <a:pt x="45" y="74"/>
                  <a:pt x="45" y="74"/>
                  <a:pt x="45" y="74"/>
                </a:cubicBezTo>
                <a:close/>
                <a:moveTo>
                  <a:pt x="121" y="76"/>
                </a:moveTo>
                <a:cubicBezTo>
                  <a:pt x="128" y="76"/>
                  <a:pt x="135" y="71"/>
                  <a:pt x="139" y="66"/>
                </a:cubicBezTo>
                <a:cubicBezTo>
                  <a:pt x="148" y="58"/>
                  <a:pt x="150" y="48"/>
                  <a:pt x="150" y="37"/>
                </a:cubicBezTo>
                <a:cubicBezTo>
                  <a:pt x="149" y="31"/>
                  <a:pt x="145" y="30"/>
                  <a:pt x="141" y="34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25" y="52"/>
                  <a:pt x="120" y="52"/>
                  <a:pt x="117" y="4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6" y="36"/>
                  <a:pt x="106" y="31"/>
                  <a:pt x="109" y="27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125" y="9"/>
                  <a:pt x="125" y="3"/>
                  <a:pt x="120" y="3"/>
                </a:cubicBezTo>
                <a:cubicBezTo>
                  <a:pt x="109" y="2"/>
                  <a:pt x="99" y="5"/>
                  <a:pt x="91" y="14"/>
                </a:cubicBezTo>
                <a:cubicBezTo>
                  <a:pt x="85" y="19"/>
                  <a:pt x="81" y="28"/>
                  <a:pt x="81" y="37"/>
                </a:cubicBezTo>
                <a:cubicBezTo>
                  <a:pt x="81" y="40"/>
                  <a:pt x="81" y="43"/>
                  <a:pt x="81" y="46"/>
                </a:cubicBezTo>
                <a:cubicBezTo>
                  <a:pt x="9" y="125"/>
                  <a:pt x="9" y="125"/>
                  <a:pt x="9" y="125"/>
                </a:cubicBezTo>
                <a:cubicBezTo>
                  <a:pt x="5" y="129"/>
                  <a:pt x="2" y="134"/>
                  <a:pt x="2" y="140"/>
                </a:cubicBezTo>
                <a:cubicBezTo>
                  <a:pt x="2" y="146"/>
                  <a:pt x="5" y="152"/>
                  <a:pt x="9" y="156"/>
                </a:cubicBezTo>
                <a:cubicBezTo>
                  <a:pt x="16" y="164"/>
                  <a:pt x="30" y="164"/>
                  <a:pt x="37" y="156"/>
                </a:cubicBezTo>
                <a:cubicBezTo>
                  <a:pt x="37" y="156"/>
                  <a:pt x="89" y="100"/>
                  <a:pt x="110" y="77"/>
                </a:cubicBezTo>
                <a:cubicBezTo>
                  <a:pt x="114" y="77"/>
                  <a:pt x="117" y="77"/>
                  <a:pt x="121" y="76"/>
                </a:cubicBezTo>
                <a:close/>
                <a:moveTo>
                  <a:pt x="30" y="149"/>
                </a:moveTo>
                <a:cubicBezTo>
                  <a:pt x="26" y="153"/>
                  <a:pt x="19" y="153"/>
                  <a:pt x="14" y="149"/>
                </a:cubicBezTo>
                <a:cubicBezTo>
                  <a:pt x="10" y="144"/>
                  <a:pt x="10" y="137"/>
                  <a:pt x="14" y="132"/>
                </a:cubicBezTo>
                <a:cubicBezTo>
                  <a:pt x="19" y="128"/>
                  <a:pt x="26" y="128"/>
                  <a:pt x="30" y="132"/>
                </a:cubicBezTo>
                <a:cubicBezTo>
                  <a:pt x="34" y="137"/>
                  <a:pt x="34" y="144"/>
                  <a:pt x="30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64B24191-1B0B-B231-60BE-B4E7C8969223}"/>
              </a:ext>
            </a:extLst>
          </p:cNvPr>
          <p:cNvSpPr txBox="1"/>
          <p:nvPr/>
        </p:nvSpPr>
        <p:spPr>
          <a:xfrm>
            <a:off x="622299" y="2201292"/>
            <a:ext cx="5843265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Poppins Medium" panose="00000600000000000000" pitchFamily="2" charset="0"/>
              </a:rPr>
              <a:t>Automated Screen Recording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+mj-ea"/>
              <a:cs typeface="Poppins Medium" panose="00000600000000000000" pitchFamily="2" charset="0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5AE60E95-5415-C690-417D-D30F401E8A40}"/>
              </a:ext>
            </a:extLst>
          </p:cNvPr>
          <p:cNvSpPr txBox="1">
            <a:spLocks/>
          </p:cNvSpPr>
          <p:nvPr/>
        </p:nvSpPr>
        <p:spPr>
          <a:xfrm>
            <a:off x="622300" y="1186700"/>
            <a:ext cx="9144000" cy="782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Changing Regulations</a:t>
            </a:r>
          </a:p>
        </p:txBody>
      </p:sp>
      <p:pic>
        <p:nvPicPr>
          <p:cNvPr id="28" name="Picture 2" descr="blue and white striped textile">
            <a:extLst>
              <a:ext uri="{FF2B5EF4-FFF2-40B4-BE49-F238E27FC236}">
                <a16:creationId xmlns:a16="http://schemas.microsoft.com/office/drawing/2014/main" id="{636AC98E-136A-9103-61C1-40AA3860D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5" r="18296" b="13230"/>
          <a:stretch>
            <a:fillRect/>
          </a:stretch>
        </p:blipFill>
        <p:spPr bwMode="auto">
          <a:xfrm>
            <a:off x="7881256" y="2187647"/>
            <a:ext cx="3586846" cy="392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99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60500">
              <a:schemeClr val="accent3">
                <a:lumMod val="50000"/>
                <a:lumOff val="50000"/>
              </a:schemeClr>
            </a:gs>
            <a:gs pos="0">
              <a:schemeClr val="accent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A8E8D1B-A2D5-ED3B-E3AC-5EACE5277D51}"/>
              </a:ext>
            </a:extLst>
          </p:cNvPr>
          <p:cNvSpPr/>
          <p:nvPr/>
        </p:nvSpPr>
        <p:spPr>
          <a:xfrm>
            <a:off x="1" y="102425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9ABEDE2-C533-7F90-19FC-E1BB989FBF5E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B3C7FA78-9E25-45AF-434E-A449727D64E3}"/>
              </a:ext>
            </a:extLst>
          </p:cNvPr>
          <p:cNvGrpSpPr/>
          <p:nvPr/>
        </p:nvGrpSpPr>
        <p:grpSpPr>
          <a:xfrm>
            <a:off x="8941188" y="1491640"/>
            <a:ext cx="2064994" cy="2064994"/>
            <a:chOff x="10640582" y="1220864"/>
            <a:chExt cx="2064994" cy="2064994"/>
          </a:xfrm>
        </p:grpSpPr>
        <p:sp>
          <p:nvSpPr>
            <p:cNvPr id="7" name="Circle: Hollow 38">
              <a:extLst>
                <a:ext uri="{FF2B5EF4-FFF2-40B4-BE49-F238E27FC236}">
                  <a16:creationId xmlns:a16="http://schemas.microsoft.com/office/drawing/2014/main" id="{4894D181-210D-D029-7113-FCBE6FF94A49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ircle: Hollow 39">
              <a:extLst>
                <a:ext uri="{FF2B5EF4-FFF2-40B4-BE49-F238E27FC236}">
                  <a16:creationId xmlns:a16="http://schemas.microsoft.com/office/drawing/2014/main" id="{F22E3845-7A33-B211-18E0-EF4DB5AB523D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le: Hollow 40">
              <a:extLst>
                <a:ext uri="{FF2B5EF4-FFF2-40B4-BE49-F238E27FC236}">
                  <a16:creationId xmlns:a16="http://schemas.microsoft.com/office/drawing/2014/main" id="{AC04B596-77BB-8278-D055-FA5D41B4C9C5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" name="Rectangle: Rounded Corners 31">
            <a:extLst>
              <a:ext uri="{FF2B5EF4-FFF2-40B4-BE49-F238E27FC236}">
                <a16:creationId xmlns:a16="http://schemas.microsoft.com/office/drawing/2014/main" id="{14833BA7-C8D2-3CBF-C829-F02C99558FAF}"/>
              </a:ext>
            </a:extLst>
          </p:cNvPr>
          <p:cNvSpPr/>
          <p:nvPr/>
        </p:nvSpPr>
        <p:spPr>
          <a:xfrm>
            <a:off x="193780" y="34270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089EFA8-F610-DD6A-B3DB-49CF1FC7315F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Rectangle: Rounded Corners 33">
            <a:extLst>
              <a:ext uri="{FF2B5EF4-FFF2-40B4-BE49-F238E27FC236}">
                <a16:creationId xmlns:a16="http://schemas.microsoft.com/office/drawing/2014/main" id="{299184AF-2587-7F29-7F07-79BF86D19BFE}"/>
              </a:ext>
            </a:extLst>
          </p:cNvPr>
          <p:cNvSpPr/>
          <p:nvPr/>
        </p:nvSpPr>
        <p:spPr>
          <a:xfrm>
            <a:off x="193781" y="30967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35">
            <a:extLst>
              <a:ext uri="{FF2B5EF4-FFF2-40B4-BE49-F238E27FC236}">
                <a16:creationId xmlns:a16="http://schemas.microsoft.com/office/drawing/2014/main" id="{C5130552-3AEA-E31C-23ED-7CE7F7883C77}"/>
              </a:ext>
            </a:extLst>
          </p:cNvPr>
          <p:cNvSpPr/>
          <p:nvPr/>
        </p:nvSpPr>
        <p:spPr>
          <a:xfrm>
            <a:off x="9315925" y="538321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36">
            <a:extLst>
              <a:ext uri="{FF2B5EF4-FFF2-40B4-BE49-F238E27FC236}">
                <a16:creationId xmlns:a16="http://schemas.microsoft.com/office/drawing/2014/main" id="{0DD4848A-F495-D58F-8B43-6B37977ABED6}"/>
              </a:ext>
            </a:extLst>
          </p:cNvPr>
          <p:cNvSpPr/>
          <p:nvPr/>
        </p:nvSpPr>
        <p:spPr>
          <a:xfrm>
            <a:off x="89613" y="95382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0EB88B3-B819-FF40-CBD4-C6A07FA7C8C1}"/>
              </a:ext>
            </a:extLst>
          </p:cNvPr>
          <p:cNvGrpSpPr/>
          <p:nvPr/>
        </p:nvGrpSpPr>
        <p:grpSpPr>
          <a:xfrm>
            <a:off x="11413502" y="686591"/>
            <a:ext cx="226645" cy="83345"/>
            <a:chOff x="11262365" y="460223"/>
            <a:chExt cx="226645" cy="8334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22E8E38-11B8-B48D-20DB-54864C089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8313DCAD-6E24-6A22-6238-53A13BD6D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bservation-tool_18366">
            <a:extLst>
              <a:ext uri="{FF2B5EF4-FFF2-40B4-BE49-F238E27FC236}">
                <a16:creationId xmlns:a16="http://schemas.microsoft.com/office/drawing/2014/main" id="{8E666E63-41C2-4477-7E5D-200FA9E8506A}"/>
              </a:ext>
            </a:extLst>
          </p:cNvPr>
          <p:cNvSpPr/>
          <p:nvPr/>
        </p:nvSpPr>
        <p:spPr>
          <a:xfrm flipH="1">
            <a:off x="10964560" y="6739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72662E-CD9B-7AE1-8683-6A7A74DB2699}"/>
              </a:ext>
            </a:extLst>
          </p:cNvPr>
          <p:cNvSpPr txBox="1"/>
          <p:nvPr/>
        </p:nvSpPr>
        <p:spPr>
          <a:xfrm>
            <a:off x="10068550" y="6205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459125C-A98F-A60E-1B96-E36E5C8E03E0}"/>
              </a:ext>
            </a:extLst>
          </p:cNvPr>
          <p:cNvSpPr txBox="1"/>
          <p:nvPr/>
        </p:nvSpPr>
        <p:spPr>
          <a:xfrm>
            <a:off x="854420" y="6359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779B2F9E-7C9C-6BC4-633B-AFA8CCEAB069}"/>
              </a:ext>
            </a:extLst>
          </p:cNvPr>
          <p:cNvSpPr txBox="1"/>
          <p:nvPr/>
        </p:nvSpPr>
        <p:spPr>
          <a:xfrm>
            <a:off x="812152" y="1610764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Poppins Medium" panose="00000600000000000000" pitchFamily="2" charset="0"/>
              </a:rPr>
              <a:t>PART THREE</a:t>
            </a:r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53ABE86D-3CB9-D159-A2AB-BA6413B70BE3}"/>
              </a:ext>
            </a:extLst>
          </p:cNvPr>
          <p:cNvSpPr txBox="1"/>
          <p:nvPr/>
        </p:nvSpPr>
        <p:spPr>
          <a:xfrm>
            <a:off x="757197" y="2346149"/>
            <a:ext cx="10219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Solution Presentation</a:t>
            </a:r>
            <a:endParaRPr lang="en-US" sz="7200" dirty="0">
              <a:solidFill>
                <a:schemeClr val="bg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2812253A-B5CD-F769-CF14-137BABC4E349}"/>
              </a:ext>
            </a:extLst>
          </p:cNvPr>
          <p:cNvSpPr/>
          <p:nvPr/>
        </p:nvSpPr>
        <p:spPr>
          <a:xfrm>
            <a:off x="903915" y="4978229"/>
            <a:ext cx="1983822" cy="3760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27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95F8979-7692-9D53-E0FC-F5BFC56BC1CE}"/>
              </a:ext>
            </a:extLst>
          </p:cNvPr>
          <p:cNvSpPr txBox="1"/>
          <p:nvPr/>
        </p:nvSpPr>
        <p:spPr>
          <a:xfrm>
            <a:off x="734050" y="5012343"/>
            <a:ext cx="232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+mj-lt"/>
              </a:rPr>
              <a:t>Sales Strategy</a:t>
            </a:r>
            <a:endParaRPr lang="en-US" altLang="zh-CN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5A707C1-5FAE-B0CC-4007-28F7C3B49581}"/>
              </a:ext>
            </a:extLst>
          </p:cNvPr>
          <p:cNvSpPr txBox="1"/>
          <p:nvPr/>
        </p:nvSpPr>
        <p:spPr>
          <a:xfrm>
            <a:off x="795051" y="4127975"/>
            <a:ext cx="7263527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The sales strategy is primarily targeted at international B2B customers, specifically the procurement</a:t>
            </a:r>
          </a:p>
        </p:txBody>
      </p:sp>
    </p:spTree>
    <p:extLst>
      <p:ext uri="{BB962C8B-B14F-4D97-AF65-F5344CB8AC3E}">
        <p14:creationId xmlns:p14="http://schemas.microsoft.com/office/powerpoint/2010/main" val="394239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9">
            <a:extLst>
              <a:ext uri="{FF2B5EF4-FFF2-40B4-BE49-F238E27FC236}">
                <a16:creationId xmlns:a16="http://schemas.microsoft.com/office/drawing/2014/main" id="{CA971149-F162-27AF-6702-3E46783ADEF6}"/>
              </a:ext>
            </a:extLst>
          </p:cNvPr>
          <p:cNvSpPr/>
          <p:nvPr/>
        </p:nvSpPr>
        <p:spPr>
          <a:xfrm>
            <a:off x="9379967" y="3318590"/>
            <a:ext cx="1240965" cy="1240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3410766F-AE7C-5B54-C132-12A530AE75C0}"/>
              </a:ext>
            </a:extLst>
          </p:cNvPr>
          <p:cNvSpPr/>
          <p:nvPr/>
        </p:nvSpPr>
        <p:spPr>
          <a:xfrm>
            <a:off x="1693583" y="3321292"/>
            <a:ext cx="1240965" cy="12409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1">
            <a:extLst>
              <a:ext uri="{FF2B5EF4-FFF2-40B4-BE49-F238E27FC236}">
                <a16:creationId xmlns:a16="http://schemas.microsoft.com/office/drawing/2014/main" id="{8F5E1A5C-F1AA-5520-785B-28A921D86A6D}"/>
              </a:ext>
            </a:extLst>
          </p:cNvPr>
          <p:cNvSpPr/>
          <p:nvPr/>
        </p:nvSpPr>
        <p:spPr>
          <a:xfrm>
            <a:off x="5572520" y="3321293"/>
            <a:ext cx="1240965" cy="12409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aphic 27" descr="Ui Ux">
            <a:extLst>
              <a:ext uri="{FF2B5EF4-FFF2-40B4-BE49-F238E27FC236}">
                <a16:creationId xmlns:a16="http://schemas.microsoft.com/office/drawing/2014/main" id="{02356B7A-BCEF-541A-602F-3C074C4223D4}"/>
              </a:ext>
            </a:extLst>
          </p:cNvPr>
          <p:cNvGrpSpPr/>
          <p:nvPr/>
        </p:nvGrpSpPr>
        <p:grpSpPr>
          <a:xfrm>
            <a:off x="5950922" y="3750933"/>
            <a:ext cx="452368" cy="452368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1A838EF2-5038-5E3B-A9CE-4944AE7BBCC2}"/>
                </a:ext>
              </a:extLst>
            </p:cNvPr>
            <p:cNvSpPr/>
            <p:nvPr/>
          </p:nvSpPr>
          <p:spPr>
            <a:xfrm>
              <a:off x="5967412" y="3248025"/>
              <a:ext cx="276225" cy="276225"/>
            </a:xfrm>
            <a:custGeom>
              <a:avLst/>
              <a:gdLst>
                <a:gd name="connsiteX0" fmla="*/ 0 w 276225"/>
                <a:gd name="connsiteY0" fmla="*/ 138113 h 276225"/>
                <a:gd name="connsiteX1" fmla="*/ 138113 w 276225"/>
                <a:gd name="connsiteY1" fmla="*/ 276225 h 276225"/>
                <a:gd name="connsiteX2" fmla="*/ 276225 w 276225"/>
                <a:gd name="connsiteY2" fmla="*/ 138113 h 276225"/>
                <a:gd name="connsiteX3" fmla="*/ 138113 w 276225"/>
                <a:gd name="connsiteY3" fmla="*/ 0 h 276225"/>
                <a:gd name="connsiteX4" fmla="*/ 0 w 276225"/>
                <a:gd name="connsiteY4" fmla="*/ 138113 h 276225"/>
                <a:gd name="connsiteX5" fmla="*/ 215265 w 276225"/>
                <a:gd name="connsiteY5" fmla="*/ 179070 h 276225"/>
                <a:gd name="connsiteX6" fmla="*/ 215265 w 276225"/>
                <a:gd name="connsiteY6" fmla="*/ 208598 h 276225"/>
                <a:gd name="connsiteX7" fmla="*/ 60007 w 276225"/>
                <a:gd name="connsiteY7" fmla="*/ 208598 h 276225"/>
                <a:gd name="connsiteX8" fmla="*/ 60007 w 276225"/>
                <a:gd name="connsiteY8" fmla="*/ 179070 h 276225"/>
                <a:gd name="connsiteX9" fmla="*/ 67627 w 276225"/>
                <a:gd name="connsiteY9" fmla="*/ 163830 h 276225"/>
                <a:gd name="connsiteX10" fmla="*/ 105727 w 276225"/>
                <a:gd name="connsiteY10" fmla="*/ 145733 h 276225"/>
                <a:gd name="connsiteX11" fmla="*/ 138113 w 276225"/>
                <a:gd name="connsiteY11" fmla="*/ 140970 h 276225"/>
                <a:gd name="connsiteX12" fmla="*/ 170498 w 276225"/>
                <a:gd name="connsiteY12" fmla="*/ 145733 h 276225"/>
                <a:gd name="connsiteX13" fmla="*/ 208598 w 276225"/>
                <a:gd name="connsiteY13" fmla="*/ 163830 h 276225"/>
                <a:gd name="connsiteX14" fmla="*/ 215265 w 276225"/>
                <a:gd name="connsiteY14" fmla="*/ 179070 h 276225"/>
                <a:gd name="connsiteX15" fmla="*/ 138113 w 276225"/>
                <a:gd name="connsiteY15" fmla="*/ 53340 h 276225"/>
                <a:gd name="connsiteX16" fmla="*/ 177165 w 276225"/>
                <a:gd name="connsiteY16" fmla="*/ 92393 h 276225"/>
                <a:gd name="connsiteX17" fmla="*/ 177165 w 276225"/>
                <a:gd name="connsiteY17" fmla="*/ 92393 h 276225"/>
                <a:gd name="connsiteX18" fmla="*/ 138113 w 276225"/>
                <a:gd name="connsiteY18" fmla="*/ 131445 h 276225"/>
                <a:gd name="connsiteX19" fmla="*/ 99060 w 276225"/>
                <a:gd name="connsiteY19" fmla="*/ 92393 h 276225"/>
                <a:gd name="connsiteX20" fmla="*/ 138113 w 276225"/>
                <a:gd name="connsiteY20" fmla="*/ 533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276225">
                  <a:moveTo>
                    <a:pt x="0" y="138113"/>
                  </a:moveTo>
                  <a:cubicBezTo>
                    <a:pt x="0" y="214313"/>
                    <a:pt x="61913" y="276225"/>
                    <a:pt x="138113" y="276225"/>
                  </a:cubicBezTo>
                  <a:cubicBezTo>
                    <a:pt x="214313" y="276225"/>
                    <a:pt x="276225" y="214313"/>
                    <a:pt x="276225" y="138113"/>
                  </a:cubicBezTo>
                  <a:cubicBezTo>
                    <a:pt x="276225" y="61913"/>
                    <a:pt x="214313" y="0"/>
                    <a:pt x="138113" y="0"/>
                  </a:cubicBezTo>
                  <a:cubicBezTo>
                    <a:pt x="61913" y="0"/>
                    <a:pt x="0" y="61913"/>
                    <a:pt x="0" y="138113"/>
                  </a:cubicBezTo>
                  <a:close/>
                  <a:moveTo>
                    <a:pt x="215265" y="179070"/>
                  </a:moveTo>
                  <a:lnTo>
                    <a:pt x="215265" y="208598"/>
                  </a:lnTo>
                  <a:lnTo>
                    <a:pt x="60007" y="208598"/>
                  </a:lnTo>
                  <a:lnTo>
                    <a:pt x="60007" y="179070"/>
                  </a:lnTo>
                  <a:cubicBezTo>
                    <a:pt x="60007" y="173355"/>
                    <a:pt x="62865" y="167640"/>
                    <a:pt x="67627" y="163830"/>
                  </a:cubicBezTo>
                  <a:cubicBezTo>
                    <a:pt x="79057" y="155258"/>
                    <a:pt x="91440" y="149543"/>
                    <a:pt x="105727" y="145733"/>
                  </a:cubicBezTo>
                  <a:cubicBezTo>
                    <a:pt x="116205" y="142875"/>
                    <a:pt x="126682" y="140970"/>
                    <a:pt x="138113" y="140970"/>
                  </a:cubicBezTo>
                  <a:cubicBezTo>
                    <a:pt x="148590" y="140970"/>
                    <a:pt x="160020" y="142875"/>
                    <a:pt x="170498" y="145733"/>
                  </a:cubicBezTo>
                  <a:cubicBezTo>
                    <a:pt x="183833" y="149543"/>
                    <a:pt x="197168" y="155258"/>
                    <a:pt x="208598" y="163830"/>
                  </a:cubicBezTo>
                  <a:cubicBezTo>
                    <a:pt x="212408" y="167640"/>
                    <a:pt x="215265" y="173355"/>
                    <a:pt x="215265" y="179070"/>
                  </a:cubicBezTo>
                  <a:close/>
                  <a:moveTo>
                    <a:pt x="138113" y="53340"/>
                  </a:moveTo>
                  <a:cubicBezTo>
                    <a:pt x="159068" y="53340"/>
                    <a:pt x="177165" y="70485"/>
                    <a:pt x="177165" y="92393"/>
                  </a:cubicBezTo>
                  <a:lnTo>
                    <a:pt x="177165" y="92393"/>
                  </a:lnTo>
                  <a:cubicBezTo>
                    <a:pt x="177165" y="113348"/>
                    <a:pt x="160020" y="131445"/>
                    <a:pt x="138113" y="131445"/>
                  </a:cubicBezTo>
                  <a:cubicBezTo>
                    <a:pt x="117157" y="131445"/>
                    <a:pt x="99060" y="114300"/>
                    <a:pt x="99060" y="92393"/>
                  </a:cubicBezTo>
                  <a:cubicBezTo>
                    <a:pt x="99060" y="70485"/>
                    <a:pt x="116205" y="53340"/>
                    <a:pt x="138113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0C8BE732-A38F-742F-2CF4-EC98DF7477B1}"/>
                </a:ext>
              </a:extLst>
            </p:cNvPr>
            <p:cNvSpPr/>
            <p:nvPr/>
          </p:nvSpPr>
          <p:spPr>
            <a:xfrm>
              <a:off x="6505575" y="32766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">
              <a:extLst>
                <a:ext uri="{FF2B5EF4-FFF2-40B4-BE49-F238E27FC236}">
                  <a16:creationId xmlns:a16="http://schemas.microsoft.com/office/drawing/2014/main" id="{5D7E496E-333C-F015-7A37-2754E34B7F6C}"/>
                </a:ext>
              </a:extLst>
            </p:cNvPr>
            <p:cNvSpPr/>
            <p:nvPr/>
          </p:nvSpPr>
          <p:spPr>
            <a:xfrm>
              <a:off x="6342697" y="32766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3 w 27622"/>
                <a:gd name="connsiteY1" fmla="*/ 0 h 28575"/>
                <a:gd name="connsiteX2" fmla="*/ 27623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3" y="0"/>
                  </a:lnTo>
                  <a:lnTo>
                    <a:pt x="2762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49ED209F-F9AF-D2FF-D96B-7FA9D42D8180}"/>
                </a:ext>
              </a:extLst>
            </p:cNvPr>
            <p:cNvSpPr/>
            <p:nvPr/>
          </p:nvSpPr>
          <p:spPr>
            <a:xfrm>
              <a:off x="6397942" y="32766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2 w 27622"/>
                <a:gd name="connsiteY1" fmla="*/ 0 h 28575"/>
                <a:gd name="connsiteX2" fmla="*/ 27622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2" y="0"/>
                  </a:lnTo>
                  <a:lnTo>
                    <a:pt x="27622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7">
              <a:extLst>
                <a:ext uri="{FF2B5EF4-FFF2-40B4-BE49-F238E27FC236}">
                  <a16:creationId xmlns:a16="http://schemas.microsoft.com/office/drawing/2014/main" id="{C40F9A14-6F1C-F513-6175-6F9547872BBB}"/>
                </a:ext>
              </a:extLst>
            </p:cNvPr>
            <p:cNvSpPr/>
            <p:nvPr/>
          </p:nvSpPr>
          <p:spPr>
            <a:xfrm>
              <a:off x="6452235" y="32766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3 w 27622"/>
                <a:gd name="connsiteY1" fmla="*/ 0 h 28575"/>
                <a:gd name="connsiteX2" fmla="*/ 27623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3" y="0"/>
                  </a:lnTo>
                  <a:lnTo>
                    <a:pt x="2762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8">
              <a:extLst>
                <a:ext uri="{FF2B5EF4-FFF2-40B4-BE49-F238E27FC236}">
                  <a16:creationId xmlns:a16="http://schemas.microsoft.com/office/drawing/2014/main" id="{ABA6817F-CD3D-7067-DE91-0193F92E1597}"/>
                </a:ext>
              </a:extLst>
            </p:cNvPr>
            <p:cNvSpPr/>
            <p:nvPr/>
          </p:nvSpPr>
          <p:spPr>
            <a:xfrm>
              <a:off x="6286500" y="32766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9">
              <a:extLst>
                <a:ext uri="{FF2B5EF4-FFF2-40B4-BE49-F238E27FC236}">
                  <a16:creationId xmlns:a16="http://schemas.microsoft.com/office/drawing/2014/main" id="{7F26B4E7-749D-6B5E-A2F1-6FA8B8AF76D5}"/>
                </a:ext>
              </a:extLst>
            </p:cNvPr>
            <p:cNvSpPr/>
            <p:nvPr/>
          </p:nvSpPr>
          <p:spPr>
            <a:xfrm>
              <a:off x="6286500" y="31623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0">
              <a:extLst>
                <a:ext uri="{FF2B5EF4-FFF2-40B4-BE49-F238E27FC236}">
                  <a16:creationId xmlns:a16="http://schemas.microsoft.com/office/drawing/2014/main" id="{DBFFC2C4-667C-73D8-84F4-D9949979515B}"/>
                </a:ext>
              </a:extLst>
            </p:cNvPr>
            <p:cNvSpPr/>
            <p:nvPr/>
          </p:nvSpPr>
          <p:spPr>
            <a:xfrm>
              <a:off x="6286500" y="321945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1">
              <a:extLst>
                <a:ext uri="{FF2B5EF4-FFF2-40B4-BE49-F238E27FC236}">
                  <a16:creationId xmlns:a16="http://schemas.microsoft.com/office/drawing/2014/main" id="{026195BE-E432-174D-F90E-B9AFFDE3B408}"/>
                </a:ext>
              </a:extLst>
            </p:cNvPr>
            <p:cNvSpPr/>
            <p:nvPr/>
          </p:nvSpPr>
          <p:spPr>
            <a:xfrm>
              <a:off x="6286500" y="310515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">
              <a:extLst>
                <a:ext uri="{FF2B5EF4-FFF2-40B4-BE49-F238E27FC236}">
                  <a16:creationId xmlns:a16="http://schemas.microsoft.com/office/drawing/2014/main" id="{5088D2B6-0404-B133-0EE3-094B3B6B056F}"/>
                </a:ext>
              </a:extLst>
            </p:cNvPr>
            <p:cNvSpPr/>
            <p:nvPr/>
          </p:nvSpPr>
          <p:spPr>
            <a:xfrm>
              <a:off x="62865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3">
              <a:extLst>
                <a:ext uri="{FF2B5EF4-FFF2-40B4-BE49-F238E27FC236}">
                  <a16:creationId xmlns:a16="http://schemas.microsoft.com/office/drawing/2014/main" id="{0730452A-7FA8-CCB0-9FA0-3B9B2A3098C3}"/>
                </a:ext>
              </a:extLst>
            </p:cNvPr>
            <p:cNvSpPr/>
            <p:nvPr/>
          </p:nvSpPr>
          <p:spPr>
            <a:xfrm>
              <a:off x="6397942" y="30480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2 w 27622"/>
                <a:gd name="connsiteY1" fmla="*/ 0 h 28575"/>
                <a:gd name="connsiteX2" fmla="*/ 27622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2" y="0"/>
                  </a:lnTo>
                  <a:lnTo>
                    <a:pt x="27622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">
              <a:extLst>
                <a:ext uri="{FF2B5EF4-FFF2-40B4-BE49-F238E27FC236}">
                  <a16:creationId xmlns:a16="http://schemas.microsoft.com/office/drawing/2014/main" id="{859EDBFD-F046-B453-1650-561FD102958A}"/>
                </a:ext>
              </a:extLst>
            </p:cNvPr>
            <p:cNvSpPr/>
            <p:nvPr/>
          </p:nvSpPr>
          <p:spPr>
            <a:xfrm>
              <a:off x="6452235" y="30480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3 w 27622"/>
                <a:gd name="connsiteY1" fmla="*/ 0 h 28575"/>
                <a:gd name="connsiteX2" fmla="*/ 27623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3" y="0"/>
                  </a:lnTo>
                  <a:lnTo>
                    <a:pt x="2762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3980D9BA-75E5-C2C9-CDE2-FA6D5B2B83F8}"/>
                </a:ext>
              </a:extLst>
            </p:cNvPr>
            <p:cNvSpPr/>
            <p:nvPr/>
          </p:nvSpPr>
          <p:spPr>
            <a:xfrm>
              <a:off x="6342697" y="3048000"/>
              <a:ext cx="27622" cy="28575"/>
            </a:xfrm>
            <a:custGeom>
              <a:avLst/>
              <a:gdLst>
                <a:gd name="connsiteX0" fmla="*/ 0 w 27622"/>
                <a:gd name="connsiteY0" fmla="*/ 0 h 28575"/>
                <a:gd name="connsiteX1" fmla="*/ 27623 w 27622"/>
                <a:gd name="connsiteY1" fmla="*/ 0 h 28575"/>
                <a:gd name="connsiteX2" fmla="*/ 27623 w 27622"/>
                <a:gd name="connsiteY2" fmla="*/ 28575 h 28575"/>
                <a:gd name="connsiteX3" fmla="*/ 0 w 27622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22" h="28575">
                  <a:moveTo>
                    <a:pt x="0" y="0"/>
                  </a:moveTo>
                  <a:lnTo>
                    <a:pt x="27623" y="0"/>
                  </a:lnTo>
                  <a:lnTo>
                    <a:pt x="27623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6">
              <a:extLst>
                <a:ext uri="{FF2B5EF4-FFF2-40B4-BE49-F238E27FC236}">
                  <a16:creationId xmlns:a16="http://schemas.microsoft.com/office/drawing/2014/main" id="{85E5D121-5461-6C9E-B37C-184CAD46F490}"/>
                </a:ext>
              </a:extLst>
            </p:cNvPr>
            <p:cNvSpPr/>
            <p:nvPr/>
          </p:nvSpPr>
          <p:spPr>
            <a:xfrm>
              <a:off x="6505575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7">
              <a:extLst>
                <a:ext uri="{FF2B5EF4-FFF2-40B4-BE49-F238E27FC236}">
                  <a16:creationId xmlns:a16="http://schemas.microsoft.com/office/drawing/2014/main" id="{BCEF543C-B2DE-D467-846D-7517EC8A448B}"/>
                </a:ext>
              </a:extLst>
            </p:cNvPr>
            <p:cNvSpPr/>
            <p:nvPr/>
          </p:nvSpPr>
          <p:spPr>
            <a:xfrm>
              <a:off x="6505575" y="310515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8">
              <a:extLst>
                <a:ext uri="{FF2B5EF4-FFF2-40B4-BE49-F238E27FC236}">
                  <a16:creationId xmlns:a16="http://schemas.microsoft.com/office/drawing/2014/main" id="{738B78C5-ABC1-4836-B66C-87763E7D88E7}"/>
                </a:ext>
              </a:extLst>
            </p:cNvPr>
            <p:cNvSpPr/>
            <p:nvPr/>
          </p:nvSpPr>
          <p:spPr>
            <a:xfrm>
              <a:off x="6505575" y="31623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9">
              <a:extLst>
                <a:ext uri="{FF2B5EF4-FFF2-40B4-BE49-F238E27FC236}">
                  <a16:creationId xmlns:a16="http://schemas.microsoft.com/office/drawing/2014/main" id="{C74223A2-AE6B-CB4D-89E4-AE85390D303B}"/>
                </a:ext>
              </a:extLst>
            </p:cNvPr>
            <p:cNvSpPr/>
            <p:nvPr/>
          </p:nvSpPr>
          <p:spPr>
            <a:xfrm>
              <a:off x="6505575" y="321945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28575 w 28575"/>
                <a:gd name="connsiteY1" fmla="*/ 0 h 28575"/>
                <a:gd name="connsiteX2" fmla="*/ 28575 w 28575"/>
                <a:gd name="connsiteY2" fmla="*/ 28575 h 28575"/>
                <a:gd name="connsiteX3" fmla="*/ 0 w 28575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28575" y="0"/>
                  </a:lnTo>
                  <a:lnTo>
                    <a:pt x="28575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0">
              <a:extLst>
                <a:ext uri="{FF2B5EF4-FFF2-40B4-BE49-F238E27FC236}">
                  <a16:creationId xmlns:a16="http://schemas.microsoft.com/office/drawing/2014/main" id="{108CEBEF-79DB-DD0C-C87E-353FD90BA65D}"/>
                </a:ext>
              </a:extLst>
            </p:cNvPr>
            <p:cNvSpPr/>
            <p:nvPr/>
          </p:nvSpPr>
          <p:spPr>
            <a:xfrm>
              <a:off x="6268402" y="3429000"/>
              <a:ext cx="123825" cy="124777"/>
            </a:xfrm>
            <a:custGeom>
              <a:avLst/>
              <a:gdLst>
                <a:gd name="connsiteX0" fmla="*/ 37148 w 123825"/>
                <a:gd name="connsiteY0" fmla="*/ 119063 h 124777"/>
                <a:gd name="connsiteX1" fmla="*/ 41910 w 123825"/>
                <a:gd name="connsiteY1" fmla="*/ 121920 h 124777"/>
                <a:gd name="connsiteX2" fmla="*/ 44768 w 123825"/>
                <a:gd name="connsiteY2" fmla="*/ 119063 h 124777"/>
                <a:gd name="connsiteX3" fmla="*/ 59055 w 123825"/>
                <a:gd name="connsiteY3" fmla="*/ 80010 h 124777"/>
                <a:gd name="connsiteX4" fmla="*/ 103823 w 123825"/>
                <a:gd name="connsiteY4" fmla="*/ 124777 h 124777"/>
                <a:gd name="connsiteX5" fmla="*/ 123825 w 123825"/>
                <a:gd name="connsiteY5" fmla="*/ 104775 h 124777"/>
                <a:gd name="connsiteX6" fmla="*/ 79058 w 123825"/>
                <a:gd name="connsiteY6" fmla="*/ 60007 h 124777"/>
                <a:gd name="connsiteX7" fmla="*/ 118110 w 123825"/>
                <a:gd name="connsiteY7" fmla="*/ 45720 h 124777"/>
                <a:gd name="connsiteX8" fmla="*/ 120968 w 123825"/>
                <a:gd name="connsiteY8" fmla="*/ 40957 h 124777"/>
                <a:gd name="connsiteX9" fmla="*/ 118110 w 123825"/>
                <a:gd name="connsiteY9" fmla="*/ 38100 h 124777"/>
                <a:gd name="connsiteX10" fmla="*/ 4763 w 123825"/>
                <a:gd name="connsiteY10" fmla="*/ 0 h 124777"/>
                <a:gd name="connsiteX11" fmla="*/ 3810 w 123825"/>
                <a:gd name="connsiteY11" fmla="*/ 0 h 124777"/>
                <a:gd name="connsiteX12" fmla="*/ 3810 w 123825"/>
                <a:gd name="connsiteY12" fmla="*/ 0 h 124777"/>
                <a:gd name="connsiteX13" fmla="*/ 0 w 123825"/>
                <a:gd name="connsiteY13" fmla="*/ 3810 h 124777"/>
                <a:gd name="connsiteX14" fmla="*/ 0 w 123825"/>
                <a:gd name="connsiteY14" fmla="*/ 4763 h 124777"/>
                <a:gd name="connsiteX15" fmla="*/ 37148 w 123825"/>
                <a:gd name="connsiteY15" fmla="*/ 119063 h 124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3825" h="124777">
                  <a:moveTo>
                    <a:pt x="37148" y="119063"/>
                  </a:moveTo>
                  <a:cubicBezTo>
                    <a:pt x="38100" y="120968"/>
                    <a:pt x="40005" y="121920"/>
                    <a:pt x="41910" y="121920"/>
                  </a:cubicBezTo>
                  <a:cubicBezTo>
                    <a:pt x="42863" y="121920"/>
                    <a:pt x="43815" y="120968"/>
                    <a:pt x="44768" y="119063"/>
                  </a:cubicBezTo>
                  <a:lnTo>
                    <a:pt x="59055" y="80010"/>
                  </a:lnTo>
                  <a:lnTo>
                    <a:pt x="103823" y="124777"/>
                  </a:lnTo>
                  <a:lnTo>
                    <a:pt x="123825" y="104775"/>
                  </a:lnTo>
                  <a:lnTo>
                    <a:pt x="79058" y="60007"/>
                  </a:lnTo>
                  <a:lnTo>
                    <a:pt x="118110" y="45720"/>
                  </a:lnTo>
                  <a:cubicBezTo>
                    <a:pt x="120015" y="44768"/>
                    <a:pt x="120968" y="42863"/>
                    <a:pt x="120968" y="40957"/>
                  </a:cubicBezTo>
                  <a:cubicBezTo>
                    <a:pt x="120968" y="40005"/>
                    <a:pt x="120015" y="39052"/>
                    <a:pt x="118110" y="38100"/>
                  </a:cubicBezTo>
                  <a:lnTo>
                    <a:pt x="4763" y="0"/>
                  </a:lnTo>
                  <a:cubicBezTo>
                    <a:pt x="4763" y="0"/>
                    <a:pt x="3810" y="0"/>
                    <a:pt x="3810" y="0"/>
                  </a:cubicBezTo>
                  <a:lnTo>
                    <a:pt x="3810" y="0"/>
                  </a:lnTo>
                  <a:cubicBezTo>
                    <a:pt x="1905" y="0"/>
                    <a:pt x="0" y="1905"/>
                    <a:pt x="0" y="3810"/>
                  </a:cubicBezTo>
                  <a:cubicBezTo>
                    <a:pt x="0" y="3810"/>
                    <a:pt x="0" y="4763"/>
                    <a:pt x="0" y="4763"/>
                  </a:cubicBezTo>
                  <a:lnTo>
                    <a:pt x="37148" y="1190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31">
              <a:extLst>
                <a:ext uri="{FF2B5EF4-FFF2-40B4-BE49-F238E27FC236}">
                  <a16:creationId xmlns:a16="http://schemas.microsoft.com/office/drawing/2014/main" id="{A0E79BF6-DBE2-866D-8279-CA49D268A679}"/>
                </a:ext>
              </a:extLst>
            </p:cNvPr>
            <p:cNvSpPr/>
            <p:nvPr/>
          </p:nvSpPr>
          <p:spPr>
            <a:xfrm>
              <a:off x="5657850" y="3200400"/>
              <a:ext cx="257175" cy="200025"/>
            </a:xfrm>
            <a:custGeom>
              <a:avLst/>
              <a:gdLst>
                <a:gd name="connsiteX0" fmla="*/ 257175 w 257175"/>
                <a:gd name="connsiteY0" fmla="*/ 0 h 200025"/>
                <a:gd name="connsiteX1" fmla="*/ 0 w 257175"/>
                <a:gd name="connsiteY1" fmla="*/ 0 h 200025"/>
                <a:gd name="connsiteX2" fmla="*/ 0 w 257175"/>
                <a:gd name="connsiteY2" fmla="*/ 200025 h 200025"/>
                <a:gd name="connsiteX3" fmla="*/ 257175 w 257175"/>
                <a:gd name="connsiteY3" fmla="*/ 200025 h 200025"/>
                <a:gd name="connsiteX4" fmla="*/ 257175 w 257175"/>
                <a:gd name="connsiteY4" fmla="*/ 0 h 200025"/>
                <a:gd name="connsiteX5" fmla="*/ 228600 w 257175"/>
                <a:gd name="connsiteY5" fmla="*/ 171450 h 200025"/>
                <a:gd name="connsiteX6" fmla="*/ 28575 w 257175"/>
                <a:gd name="connsiteY6" fmla="*/ 171450 h 200025"/>
                <a:gd name="connsiteX7" fmla="*/ 28575 w 257175"/>
                <a:gd name="connsiteY7" fmla="*/ 28575 h 200025"/>
                <a:gd name="connsiteX8" fmla="*/ 228600 w 257175"/>
                <a:gd name="connsiteY8" fmla="*/ 28575 h 200025"/>
                <a:gd name="connsiteX9" fmla="*/ 228600 w 257175"/>
                <a:gd name="connsiteY9" fmla="*/ 17145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7175" h="200025">
                  <a:moveTo>
                    <a:pt x="257175" y="0"/>
                  </a:moveTo>
                  <a:lnTo>
                    <a:pt x="0" y="0"/>
                  </a:lnTo>
                  <a:lnTo>
                    <a:pt x="0" y="200025"/>
                  </a:lnTo>
                  <a:lnTo>
                    <a:pt x="257175" y="200025"/>
                  </a:lnTo>
                  <a:lnTo>
                    <a:pt x="257175" y="0"/>
                  </a:lnTo>
                  <a:close/>
                  <a:moveTo>
                    <a:pt x="228600" y="171450"/>
                  </a:moveTo>
                  <a:lnTo>
                    <a:pt x="28575" y="171450"/>
                  </a:lnTo>
                  <a:lnTo>
                    <a:pt x="28575" y="28575"/>
                  </a:lnTo>
                  <a:lnTo>
                    <a:pt x="228600" y="28575"/>
                  </a:lnTo>
                  <a:lnTo>
                    <a:pt x="228600" y="1714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32">
              <a:extLst>
                <a:ext uri="{FF2B5EF4-FFF2-40B4-BE49-F238E27FC236}">
                  <a16:creationId xmlns:a16="http://schemas.microsoft.com/office/drawing/2014/main" id="{E55D9E6E-6187-81D2-F4C6-52ABA10F103E}"/>
                </a:ext>
              </a:extLst>
            </p:cNvPr>
            <p:cNvSpPr/>
            <p:nvPr/>
          </p:nvSpPr>
          <p:spPr>
            <a:xfrm>
              <a:off x="5724525" y="3252787"/>
              <a:ext cx="114300" cy="28575"/>
            </a:xfrm>
            <a:custGeom>
              <a:avLst/>
              <a:gdLst>
                <a:gd name="connsiteX0" fmla="*/ 0 w 114300"/>
                <a:gd name="connsiteY0" fmla="*/ 0 h 28575"/>
                <a:gd name="connsiteX1" fmla="*/ 114300 w 114300"/>
                <a:gd name="connsiteY1" fmla="*/ 0 h 28575"/>
                <a:gd name="connsiteX2" fmla="*/ 114300 w 114300"/>
                <a:gd name="connsiteY2" fmla="*/ 28575 h 28575"/>
                <a:gd name="connsiteX3" fmla="*/ 0 w 11430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0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3">
              <a:extLst>
                <a:ext uri="{FF2B5EF4-FFF2-40B4-BE49-F238E27FC236}">
                  <a16:creationId xmlns:a16="http://schemas.microsoft.com/office/drawing/2014/main" id="{227AB16A-261A-EF34-888E-E5D2C95ED269}"/>
                </a:ext>
              </a:extLst>
            </p:cNvPr>
            <p:cNvSpPr/>
            <p:nvPr/>
          </p:nvSpPr>
          <p:spPr>
            <a:xfrm>
              <a:off x="5724525" y="3309937"/>
              <a:ext cx="76200" cy="28575"/>
            </a:xfrm>
            <a:custGeom>
              <a:avLst/>
              <a:gdLst>
                <a:gd name="connsiteX0" fmla="*/ 0 w 76200"/>
                <a:gd name="connsiteY0" fmla="*/ 0 h 28575"/>
                <a:gd name="connsiteX1" fmla="*/ 76200 w 76200"/>
                <a:gd name="connsiteY1" fmla="*/ 0 h 28575"/>
                <a:gd name="connsiteX2" fmla="*/ 76200 w 76200"/>
                <a:gd name="connsiteY2" fmla="*/ 28575 h 28575"/>
                <a:gd name="connsiteX3" fmla="*/ 0 w 76200"/>
                <a:gd name="connsiteY3" fmla="*/ 2857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8575">
                  <a:moveTo>
                    <a:pt x="0" y="0"/>
                  </a:moveTo>
                  <a:lnTo>
                    <a:pt x="76200" y="0"/>
                  </a:lnTo>
                  <a:lnTo>
                    <a:pt x="76200" y="28575"/>
                  </a:lnTo>
                  <a:lnTo>
                    <a:pt x="0" y="28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4">
              <a:extLst>
                <a:ext uri="{FF2B5EF4-FFF2-40B4-BE49-F238E27FC236}">
                  <a16:creationId xmlns:a16="http://schemas.microsoft.com/office/drawing/2014/main" id="{75111BA7-EDBD-500B-F573-CC1B3750A103}"/>
                </a:ext>
              </a:extLst>
            </p:cNvPr>
            <p:cNvSpPr/>
            <p:nvPr/>
          </p:nvSpPr>
          <p:spPr>
            <a:xfrm>
              <a:off x="6334125" y="3114675"/>
              <a:ext cx="152400" cy="142875"/>
            </a:xfrm>
            <a:custGeom>
              <a:avLst/>
              <a:gdLst>
                <a:gd name="connsiteX0" fmla="*/ 114300 w 152400"/>
                <a:gd name="connsiteY0" fmla="*/ 0 h 142875"/>
                <a:gd name="connsiteX1" fmla="*/ 0 w 152400"/>
                <a:gd name="connsiteY1" fmla="*/ 0 h 142875"/>
                <a:gd name="connsiteX2" fmla="*/ 0 w 152400"/>
                <a:gd name="connsiteY2" fmla="*/ 57150 h 142875"/>
                <a:gd name="connsiteX3" fmla="*/ 95250 w 152400"/>
                <a:gd name="connsiteY3" fmla="*/ 57150 h 142875"/>
                <a:gd name="connsiteX4" fmla="*/ 95250 w 152400"/>
                <a:gd name="connsiteY4" fmla="*/ 142875 h 142875"/>
                <a:gd name="connsiteX5" fmla="*/ 152400 w 152400"/>
                <a:gd name="connsiteY5" fmla="*/ 142875 h 142875"/>
                <a:gd name="connsiteX6" fmla="*/ 152400 w 152400"/>
                <a:gd name="connsiteY6" fmla="*/ 38100 h 142875"/>
                <a:gd name="connsiteX7" fmla="*/ 114300 w 152400"/>
                <a:gd name="connsiteY7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42875">
                  <a:moveTo>
                    <a:pt x="114300" y="0"/>
                  </a:moveTo>
                  <a:lnTo>
                    <a:pt x="0" y="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42875"/>
                  </a:lnTo>
                  <a:lnTo>
                    <a:pt x="152400" y="142875"/>
                  </a:lnTo>
                  <a:lnTo>
                    <a:pt x="152400" y="38100"/>
                  </a:lnTo>
                  <a:cubicBezTo>
                    <a:pt x="152400" y="17145"/>
                    <a:pt x="135255" y="0"/>
                    <a:pt x="11430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5">
              <a:extLst>
                <a:ext uri="{FF2B5EF4-FFF2-40B4-BE49-F238E27FC236}">
                  <a16:creationId xmlns:a16="http://schemas.microsoft.com/office/drawing/2014/main" id="{B91DCCF6-EAB8-641F-55AC-C37605105374}"/>
                </a:ext>
              </a:extLst>
            </p:cNvPr>
            <p:cNvSpPr/>
            <p:nvPr/>
          </p:nvSpPr>
          <p:spPr>
            <a:xfrm>
              <a:off x="5724525" y="3324225"/>
              <a:ext cx="762000" cy="438150"/>
            </a:xfrm>
            <a:custGeom>
              <a:avLst/>
              <a:gdLst>
                <a:gd name="connsiteX0" fmla="*/ 704850 w 762000"/>
                <a:gd name="connsiteY0" fmla="*/ 266700 h 438150"/>
                <a:gd name="connsiteX1" fmla="*/ 57150 w 762000"/>
                <a:gd name="connsiteY1" fmla="*/ 266700 h 438150"/>
                <a:gd name="connsiteX2" fmla="*/ 57150 w 762000"/>
                <a:gd name="connsiteY2" fmla="*/ 114300 h 438150"/>
                <a:gd name="connsiteX3" fmla="*/ 0 w 762000"/>
                <a:gd name="connsiteY3" fmla="*/ 114300 h 438150"/>
                <a:gd name="connsiteX4" fmla="*/ 0 w 762000"/>
                <a:gd name="connsiteY4" fmla="*/ 285750 h 438150"/>
                <a:gd name="connsiteX5" fmla="*/ 38100 w 762000"/>
                <a:gd name="connsiteY5" fmla="*/ 323850 h 438150"/>
                <a:gd name="connsiteX6" fmla="*/ 304800 w 762000"/>
                <a:gd name="connsiteY6" fmla="*/ 323850 h 438150"/>
                <a:gd name="connsiteX7" fmla="*/ 304800 w 762000"/>
                <a:gd name="connsiteY7" fmla="*/ 381000 h 438150"/>
                <a:gd name="connsiteX8" fmla="*/ 209550 w 762000"/>
                <a:gd name="connsiteY8" fmla="*/ 381000 h 438150"/>
                <a:gd name="connsiteX9" fmla="*/ 209550 w 762000"/>
                <a:gd name="connsiteY9" fmla="*/ 438150 h 438150"/>
                <a:gd name="connsiteX10" fmla="*/ 552450 w 762000"/>
                <a:gd name="connsiteY10" fmla="*/ 438150 h 438150"/>
                <a:gd name="connsiteX11" fmla="*/ 552450 w 762000"/>
                <a:gd name="connsiteY11" fmla="*/ 381000 h 438150"/>
                <a:gd name="connsiteX12" fmla="*/ 457200 w 762000"/>
                <a:gd name="connsiteY12" fmla="*/ 381000 h 438150"/>
                <a:gd name="connsiteX13" fmla="*/ 457200 w 762000"/>
                <a:gd name="connsiteY13" fmla="*/ 323850 h 438150"/>
                <a:gd name="connsiteX14" fmla="*/ 723900 w 762000"/>
                <a:gd name="connsiteY14" fmla="*/ 323850 h 438150"/>
                <a:gd name="connsiteX15" fmla="*/ 762000 w 762000"/>
                <a:gd name="connsiteY15" fmla="*/ 285750 h 438150"/>
                <a:gd name="connsiteX16" fmla="*/ 762000 w 762000"/>
                <a:gd name="connsiteY16" fmla="*/ 0 h 438150"/>
                <a:gd name="connsiteX17" fmla="*/ 704850 w 762000"/>
                <a:gd name="connsiteY17" fmla="*/ 0 h 438150"/>
                <a:gd name="connsiteX18" fmla="*/ 704850 w 762000"/>
                <a:gd name="connsiteY18" fmla="*/ 2667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0" h="438150">
                  <a:moveTo>
                    <a:pt x="704850" y="266700"/>
                  </a:moveTo>
                  <a:lnTo>
                    <a:pt x="57150" y="266700"/>
                  </a:lnTo>
                  <a:lnTo>
                    <a:pt x="57150" y="114300"/>
                  </a:lnTo>
                  <a:lnTo>
                    <a:pt x="0" y="114300"/>
                  </a:lnTo>
                  <a:lnTo>
                    <a:pt x="0" y="285750"/>
                  </a:lnTo>
                  <a:cubicBezTo>
                    <a:pt x="0" y="306705"/>
                    <a:pt x="17145" y="323850"/>
                    <a:pt x="38100" y="323850"/>
                  </a:cubicBezTo>
                  <a:lnTo>
                    <a:pt x="304800" y="323850"/>
                  </a:lnTo>
                  <a:lnTo>
                    <a:pt x="304800" y="381000"/>
                  </a:lnTo>
                  <a:lnTo>
                    <a:pt x="209550" y="381000"/>
                  </a:lnTo>
                  <a:lnTo>
                    <a:pt x="209550" y="438150"/>
                  </a:lnTo>
                  <a:lnTo>
                    <a:pt x="552450" y="438150"/>
                  </a:lnTo>
                  <a:lnTo>
                    <a:pt x="552450" y="381000"/>
                  </a:lnTo>
                  <a:lnTo>
                    <a:pt x="457200" y="381000"/>
                  </a:lnTo>
                  <a:lnTo>
                    <a:pt x="457200" y="323850"/>
                  </a:lnTo>
                  <a:lnTo>
                    <a:pt x="723900" y="323850"/>
                  </a:lnTo>
                  <a:cubicBezTo>
                    <a:pt x="744855" y="323850"/>
                    <a:pt x="762000" y="306705"/>
                    <a:pt x="762000" y="285750"/>
                  </a:cubicBezTo>
                  <a:lnTo>
                    <a:pt x="762000" y="0"/>
                  </a:lnTo>
                  <a:lnTo>
                    <a:pt x="704850" y="0"/>
                  </a:lnTo>
                  <a:lnTo>
                    <a:pt x="70485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36">
              <a:extLst>
                <a:ext uri="{FF2B5EF4-FFF2-40B4-BE49-F238E27FC236}">
                  <a16:creationId xmlns:a16="http://schemas.microsoft.com/office/drawing/2014/main" id="{F3127474-23EA-D47D-0FE3-225926E4A980}"/>
                </a:ext>
              </a:extLst>
            </p:cNvPr>
            <p:cNvSpPr/>
            <p:nvPr/>
          </p:nvSpPr>
          <p:spPr>
            <a:xfrm>
              <a:off x="5724525" y="3114675"/>
              <a:ext cx="542925" cy="57150"/>
            </a:xfrm>
            <a:custGeom>
              <a:avLst/>
              <a:gdLst>
                <a:gd name="connsiteX0" fmla="*/ 542925 w 542925"/>
                <a:gd name="connsiteY0" fmla="*/ 0 h 57150"/>
                <a:gd name="connsiteX1" fmla="*/ 38100 w 542925"/>
                <a:gd name="connsiteY1" fmla="*/ 0 h 57150"/>
                <a:gd name="connsiteX2" fmla="*/ 0 w 542925"/>
                <a:gd name="connsiteY2" fmla="*/ 38100 h 57150"/>
                <a:gd name="connsiteX3" fmla="*/ 0 w 542925"/>
                <a:gd name="connsiteY3" fmla="*/ 57150 h 57150"/>
                <a:gd name="connsiteX4" fmla="*/ 542925 w 542925"/>
                <a:gd name="connsiteY4" fmla="*/ 57150 h 57150"/>
                <a:gd name="connsiteX5" fmla="*/ 542925 w 542925"/>
                <a:gd name="connsiteY5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25" h="57150">
                  <a:moveTo>
                    <a:pt x="542925" y="0"/>
                  </a:move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57150"/>
                  </a:lnTo>
                  <a:lnTo>
                    <a:pt x="542925" y="57150"/>
                  </a:lnTo>
                  <a:lnTo>
                    <a:pt x="54292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29" descr="Classroom">
            <a:extLst>
              <a:ext uri="{FF2B5EF4-FFF2-40B4-BE49-F238E27FC236}">
                <a16:creationId xmlns:a16="http://schemas.microsoft.com/office/drawing/2014/main" id="{5C0AB355-88FD-6E50-7713-19C8F65668D7}"/>
              </a:ext>
            </a:extLst>
          </p:cNvPr>
          <p:cNvGrpSpPr/>
          <p:nvPr/>
        </p:nvGrpSpPr>
        <p:grpSpPr>
          <a:xfrm>
            <a:off x="2062416" y="3732986"/>
            <a:ext cx="452368" cy="452368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54" name="Freeform: Shape 38">
              <a:extLst>
                <a:ext uri="{FF2B5EF4-FFF2-40B4-BE49-F238E27FC236}">
                  <a16:creationId xmlns:a16="http://schemas.microsoft.com/office/drawing/2014/main" id="{6ABC45D4-B4C3-798C-E917-5252527ED972}"/>
                </a:ext>
              </a:extLst>
            </p:cNvPr>
            <p:cNvSpPr/>
            <p:nvPr/>
          </p:nvSpPr>
          <p:spPr>
            <a:xfrm>
              <a:off x="6136748" y="3727590"/>
              <a:ext cx="86486" cy="86487"/>
            </a:xfrm>
            <a:custGeom>
              <a:avLst/>
              <a:gdLst>
                <a:gd name="connsiteX0" fmla="*/ 86487 w 86486"/>
                <a:gd name="connsiteY0" fmla="*/ 43243 h 86487"/>
                <a:gd name="connsiteX1" fmla="*/ 43243 w 86486"/>
                <a:gd name="connsiteY1" fmla="*/ 86487 h 86487"/>
                <a:gd name="connsiteX2" fmla="*/ 0 w 86486"/>
                <a:gd name="connsiteY2" fmla="*/ 43243 h 86487"/>
                <a:gd name="connsiteX3" fmla="*/ 43243 w 86486"/>
                <a:gd name="connsiteY3" fmla="*/ 0 h 86487"/>
                <a:gd name="connsiteX4" fmla="*/ 86487 w 86486"/>
                <a:gd name="connsiteY4" fmla="*/ 43243 h 8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86" h="86487">
                  <a:moveTo>
                    <a:pt x="86487" y="43243"/>
                  </a:moveTo>
                  <a:cubicBezTo>
                    <a:pt x="86487" y="67126"/>
                    <a:pt x="67126" y="86487"/>
                    <a:pt x="43243" y="86487"/>
                  </a:cubicBezTo>
                  <a:cubicBezTo>
                    <a:pt x="19361" y="86487"/>
                    <a:pt x="0" y="67126"/>
                    <a:pt x="0" y="43243"/>
                  </a:cubicBezTo>
                  <a:cubicBezTo>
                    <a:pt x="0" y="19361"/>
                    <a:pt x="19361" y="0"/>
                    <a:pt x="43243" y="0"/>
                  </a:cubicBezTo>
                  <a:cubicBezTo>
                    <a:pt x="67126" y="0"/>
                    <a:pt x="86487" y="19361"/>
                    <a:pt x="86487" y="43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39">
              <a:extLst>
                <a:ext uri="{FF2B5EF4-FFF2-40B4-BE49-F238E27FC236}">
                  <a16:creationId xmlns:a16="http://schemas.microsoft.com/office/drawing/2014/main" id="{7E779EFA-3462-4F4D-FED8-CF1F07C4B994}"/>
                </a:ext>
              </a:extLst>
            </p:cNvPr>
            <p:cNvSpPr/>
            <p:nvPr/>
          </p:nvSpPr>
          <p:spPr>
            <a:xfrm>
              <a:off x="6093600" y="3825983"/>
              <a:ext cx="171450" cy="86391"/>
            </a:xfrm>
            <a:custGeom>
              <a:avLst/>
              <a:gdLst>
                <a:gd name="connsiteX0" fmla="*/ 171450 w 171450"/>
                <a:gd name="connsiteY0" fmla="*/ 86392 h 86391"/>
                <a:gd name="connsiteX1" fmla="*/ 171450 w 171450"/>
                <a:gd name="connsiteY1" fmla="*/ 43148 h 86391"/>
                <a:gd name="connsiteX2" fmla="*/ 162877 w 171450"/>
                <a:gd name="connsiteY2" fmla="*/ 25908 h 86391"/>
                <a:gd name="connsiteX3" fmla="*/ 121063 w 171450"/>
                <a:gd name="connsiteY3" fmla="*/ 5334 h 86391"/>
                <a:gd name="connsiteX4" fmla="*/ 85725 w 171450"/>
                <a:gd name="connsiteY4" fmla="*/ 0 h 86391"/>
                <a:gd name="connsiteX5" fmla="*/ 50387 w 171450"/>
                <a:gd name="connsiteY5" fmla="*/ 5334 h 86391"/>
                <a:gd name="connsiteX6" fmla="*/ 8573 w 171450"/>
                <a:gd name="connsiteY6" fmla="*/ 25908 h 86391"/>
                <a:gd name="connsiteX7" fmla="*/ 0 w 171450"/>
                <a:gd name="connsiteY7" fmla="*/ 43148 h 86391"/>
                <a:gd name="connsiteX8" fmla="*/ 0 w 171450"/>
                <a:gd name="connsiteY8" fmla="*/ 86392 h 8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86391">
                  <a:moveTo>
                    <a:pt x="171450" y="86392"/>
                  </a:moveTo>
                  <a:lnTo>
                    <a:pt x="171450" y="43148"/>
                  </a:lnTo>
                  <a:cubicBezTo>
                    <a:pt x="171309" y="36410"/>
                    <a:pt x="168166" y="30087"/>
                    <a:pt x="162877" y="25908"/>
                  </a:cubicBezTo>
                  <a:cubicBezTo>
                    <a:pt x="150451" y="16330"/>
                    <a:pt x="136233" y="9335"/>
                    <a:pt x="121063" y="5334"/>
                  </a:cubicBezTo>
                  <a:cubicBezTo>
                    <a:pt x="109612" y="1819"/>
                    <a:pt x="97703" y="21"/>
                    <a:pt x="85725" y="0"/>
                  </a:cubicBezTo>
                  <a:cubicBezTo>
                    <a:pt x="73760" y="185"/>
                    <a:pt x="61873" y="1978"/>
                    <a:pt x="50387" y="5334"/>
                  </a:cubicBezTo>
                  <a:cubicBezTo>
                    <a:pt x="35385" y="9775"/>
                    <a:pt x="21246" y="16733"/>
                    <a:pt x="8573" y="25908"/>
                  </a:cubicBezTo>
                  <a:cubicBezTo>
                    <a:pt x="3284" y="30087"/>
                    <a:pt x="141" y="36410"/>
                    <a:pt x="0" y="43148"/>
                  </a:cubicBezTo>
                  <a:lnTo>
                    <a:pt x="0" y="863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40">
              <a:extLst>
                <a:ext uri="{FF2B5EF4-FFF2-40B4-BE49-F238E27FC236}">
                  <a16:creationId xmlns:a16="http://schemas.microsoft.com/office/drawing/2014/main" id="{84A7C2B5-D4EE-C726-BCEA-7B886180C143}"/>
                </a:ext>
              </a:extLst>
            </p:cNvPr>
            <p:cNvSpPr/>
            <p:nvPr/>
          </p:nvSpPr>
          <p:spPr>
            <a:xfrm>
              <a:off x="6325914" y="3727590"/>
              <a:ext cx="86486" cy="86487"/>
            </a:xfrm>
            <a:custGeom>
              <a:avLst/>
              <a:gdLst>
                <a:gd name="connsiteX0" fmla="*/ 86487 w 86486"/>
                <a:gd name="connsiteY0" fmla="*/ 43243 h 86487"/>
                <a:gd name="connsiteX1" fmla="*/ 43244 w 86486"/>
                <a:gd name="connsiteY1" fmla="*/ 86487 h 86487"/>
                <a:gd name="connsiteX2" fmla="*/ 0 w 86486"/>
                <a:gd name="connsiteY2" fmla="*/ 43243 h 86487"/>
                <a:gd name="connsiteX3" fmla="*/ 43244 w 86486"/>
                <a:gd name="connsiteY3" fmla="*/ 0 h 86487"/>
                <a:gd name="connsiteX4" fmla="*/ 86487 w 86486"/>
                <a:gd name="connsiteY4" fmla="*/ 43243 h 8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86" h="86487">
                  <a:moveTo>
                    <a:pt x="86487" y="43243"/>
                  </a:moveTo>
                  <a:cubicBezTo>
                    <a:pt x="86487" y="67126"/>
                    <a:pt x="67126" y="86487"/>
                    <a:pt x="43244" y="86487"/>
                  </a:cubicBezTo>
                  <a:cubicBezTo>
                    <a:pt x="19361" y="86487"/>
                    <a:pt x="0" y="67126"/>
                    <a:pt x="0" y="43243"/>
                  </a:cubicBezTo>
                  <a:cubicBezTo>
                    <a:pt x="0" y="19361"/>
                    <a:pt x="19361" y="0"/>
                    <a:pt x="43244" y="0"/>
                  </a:cubicBezTo>
                  <a:cubicBezTo>
                    <a:pt x="67126" y="0"/>
                    <a:pt x="86487" y="19361"/>
                    <a:pt x="86487" y="43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41">
              <a:extLst>
                <a:ext uri="{FF2B5EF4-FFF2-40B4-BE49-F238E27FC236}">
                  <a16:creationId xmlns:a16="http://schemas.microsoft.com/office/drawing/2014/main" id="{B73D0065-A1E0-CA87-4EA9-90FA3D98D16F}"/>
                </a:ext>
              </a:extLst>
            </p:cNvPr>
            <p:cNvSpPr/>
            <p:nvPr/>
          </p:nvSpPr>
          <p:spPr>
            <a:xfrm>
              <a:off x="6284100" y="3825983"/>
              <a:ext cx="171450" cy="86391"/>
            </a:xfrm>
            <a:custGeom>
              <a:avLst/>
              <a:gdLst>
                <a:gd name="connsiteX0" fmla="*/ 171450 w 171450"/>
                <a:gd name="connsiteY0" fmla="*/ 86392 h 86391"/>
                <a:gd name="connsiteX1" fmla="*/ 171450 w 171450"/>
                <a:gd name="connsiteY1" fmla="*/ 43148 h 86391"/>
                <a:gd name="connsiteX2" fmla="*/ 162877 w 171450"/>
                <a:gd name="connsiteY2" fmla="*/ 25908 h 86391"/>
                <a:gd name="connsiteX3" fmla="*/ 121063 w 171450"/>
                <a:gd name="connsiteY3" fmla="*/ 5334 h 86391"/>
                <a:gd name="connsiteX4" fmla="*/ 85725 w 171450"/>
                <a:gd name="connsiteY4" fmla="*/ 0 h 86391"/>
                <a:gd name="connsiteX5" fmla="*/ 50387 w 171450"/>
                <a:gd name="connsiteY5" fmla="*/ 5334 h 86391"/>
                <a:gd name="connsiteX6" fmla="*/ 8573 w 171450"/>
                <a:gd name="connsiteY6" fmla="*/ 25908 h 86391"/>
                <a:gd name="connsiteX7" fmla="*/ 0 w 171450"/>
                <a:gd name="connsiteY7" fmla="*/ 43148 h 86391"/>
                <a:gd name="connsiteX8" fmla="*/ 0 w 171450"/>
                <a:gd name="connsiteY8" fmla="*/ 86392 h 8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86391">
                  <a:moveTo>
                    <a:pt x="171450" y="86392"/>
                  </a:moveTo>
                  <a:lnTo>
                    <a:pt x="171450" y="43148"/>
                  </a:lnTo>
                  <a:cubicBezTo>
                    <a:pt x="171309" y="36410"/>
                    <a:pt x="168166" y="30087"/>
                    <a:pt x="162877" y="25908"/>
                  </a:cubicBezTo>
                  <a:cubicBezTo>
                    <a:pt x="150451" y="16330"/>
                    <a:pt x="136233" y="9335"/>
                    <a:pt x="121063" y="5334"/>
                  </a:cubicBezTo>
                  <a:cubicBezTo>
                    <a:pt x="109612" y="1819"/>
                    <a:pt x="97703" y="21"/>
                    <a:pt x="85725" y="0"/>
                  </a:cubicBezTo>
                  <a:cubicBezTo>
                    <a:pt x="73760" y="185"/>
                    <a:pt x="61873" y="1978"/>
                    <a:pt x="50387" y="5334"/>
                  </a:cubicBezTo>
                  <a:cubicBezTo>
                    <a:pt x="35385" y="9775"/>
                    <a:pt x="21246" y="16733"/>
                    <a:pt x="8573" y="25908"/>
                  </a:cubicBezTo>
                  <a:cubicBezTo>
                    <a:pt x="3284" y="30087"/>
                    <a:pt x="141" y="36410"/>
                    <a:pt x="0" y="43148"/>
                  </a:cubicBezTo>
                  <a:lnTo>
                    <a:pt x="0" y="863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42">
              <a:extLst>
                <a:ext uri="{FF2B5EF4-FFF2-40B4-BE49-F238E27FC236}">
                  <a16:creationId xmlns:a16="http://schemas.microsoft.com/office/drawing/2014/main" id="{56714E85-D5E5-87F8-560F-5B68B99293C7}"/>
                </a:ext>
              </a:extLst>
            </p:cNvPr>
            <p:cNvSpPr/>
            <p:nvPr/>
          </p:nvSpPr>
          <p:spPr>
            <a:xfrm>
              <a:off x="6516414" y="3727590"/>
              <a:ext cx="86487" cy="86487"/>
            </a:xfrm>
            <a:custGeom>
              <a:avLst/>
              <a:gdLst>
                <a:gd name="connsiteX0" fmla="*/ 86487 w 86487"/>
                <a:gd name="connsiteY0" fmla="*/ 43243 h 86487"/>
                <a:gd name="connsiteX1" fmla="*/ 43244 w 86487"/>
                <a:gd name="connsiteY1" fmla="*/ 86487 h 86487"/>
                <a:gd name="connsiteX2" fmla="*/ 0 w 86487"/>
                <a:gd name="connsiteY2" fmla="*/ 43243 h 86487"/>
                <a:gd name="connsiteX3" fmla="*/ 43244 w 86487"/>
                <a:gd name="connsiteY3" fmla="*/ 0 h 86487"/>
                <a:gd name="connsiteX4" fmla="*/ 86487 w 86487"/>
                <a:gd name="connsiteY4" fmla="*/ 43243 h 8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87" h="86487">
                  <a:moveTo>
                    <a:pt x="86487" y="43243"/>
                  </a:moveTo>
                  <a:cubicBezTo>
                    <a:pt x="86487" y="67126"/>
                    <a:pt x="67126" y="86487"/>
                    <a:pt x="43244" y="86487"/>
                  </a:cubicBezTo>
                  <a:cubicBezTo>
                    <a:pt x="19361" y="86487"/>
                    <a:pt x="0" y="67126"/>
                    <a:pt x="0" y="43243"/>
                  </a:cubicBezTo>
                  <a:cubicBezTo>
                    <a:pt x="0" y="19361"/>
                    <a:pt x="19361" y="0"/>
                    <a:pt x="43244" y="0"/>
                  </a:cubicBezTo>
                  <a:cubicBezTo>
                    <a:pt x="67126" y="0"/>
                    <a:pt x="86487" y="19361"/>
                    <a:pt x="86487" y="43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43">
              <a:extLst>
                <a:ext uri="{FF2B5EF4-FFF2-40B4-BE49-F238E27FC236}">
                  <a16:creationId xmlns:a16="http://schemas.microsoft.com/office/drawing/2014/main" id="{EFDE17CA-4FA0-F67E-40B5-7D09AF470EC9}"/>
                </a:ext>
              </a:extLst>
            </p:cNvPr>
            <p:cNvSpPr/>
            <p:nvPr/>
          </p:nvSpPr>
          <p:spPr>
            <a:xfrm>
              <a:off x="6474600" y="3825983"/>
              <a:ext cx="171450" cy="86391"/>
            </a:xfrm>
            <a:custGeom>
              <a:avLst/>
              <a:gdLst>
                <a:gd name="connsiteX0" fmla="*/ 171450 w 171450"/>
                <a:gd name="connsiteY0" fmla="*/ 86392 h 86391"/>
                <a:gd name="connsiteX1" fmla="*/ 171450 w 171450"/>
                <a:gd name="connsiteY1" fmla="*/ 43148 h 86391"/>
                <a:gd name="connsiteX2" fmla="*/ 162877 w 171450"/>
                <a:gd name="connsiteY2" fmla="*/ 25908 h 86391"/>
                <a:gd name="connsiteX3" fmla="*/ 121063 w 171450"/>
                <a:gd name="connsiteY3" fmla="*/ 5334 h 86391"/>
                <a:gd name="connsiteX4" fmla="*/ 85725 w 171450"/>
                <a:gd name="connsiteY4" fmla="*/ 0 h 86391"/>
                <a:gd name="connsiteX5" fmla="*/ 50387 w 171450"/>
                <a:gd name="connsiteY5" fmla="*/ 5334 h 86391"/>
                <a:gd name="connsiteX6" fmla="*/ 8573 w 171450"/>
                <a:gd name="connsiteY6" fmla="*/ 25908 h 86391"/>
                <a:gd name="connsiteX7" fmla="*/ 0 w 171450"/>
                <a:gd name="connsiteY7" fmla="*/ 43148 h 86391"/>
                <a:gd name="connsiteX8" fmla="*/ 0 w 171450"/>
                <a:gd name="connsiteY8" fmla="*/ 86392 h 8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86391">
                  <a:moveTo>
                    <a:pt x="171450" y="86392"/>
                  </a:moveTo>
                  <a:lnTo>
                    <a:pt x="171450" y="43148"/>
                  </a:lnTo>
                  <a:cubicBezTo>
                    <a:pt x="171309" y="36410"/>
                    <a:pt x="168166" y="30087"/>
                    <a:pt x="162877" y="25908"/>
                  </a:cubicBezTo>
                  <a:cubicBezTo>
                    <a:pt x="150451" y="16330"/>
                    <a:pt x="136233" y="9335"/>
                    <a:pt x="121063" y="5334"/>
                  </a:cubicBezTo>
                  <a:cubicBezTo>
                    <a:pt x="109612" y="1819"/>
                    <a:pt x="97703" y="21"/>
                    <a:pt x="85725" y="0"/>
                  </a:cubicBezTo>
                  <a:cubicBezTo>
                    <a:pt x="73760" y="185"/>
                    <a:pt x="61873" y="1978"/>
                    <a:pt x="50387" y="5334"/>
                  </a:cubicBezTo>
                  <a:cubicBezTo>
                    <a:pt x="35385" y="9775"/>
                    <a:pt x="21246" y="16733"/>
                    <a:pt x="8573" y="25908"/>
                  </a:cubicBezTo>
                  <a:cubicBezTo>
                    <a:pt x="3284" y="30087"/>
                    <a:pt x="141" y="36410"/>
                    <a:pt x="0" y="43148"/>
                  </a:cubicBezTo>
                  <a:lnTo>
                    <a:pt x="0" y="863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44">
              <a:extLst>
                <a:ext uri="{FF2B5EF4-FFF2-40B4-BE49-F238E27FC236}">
                  <a16:creationId xmlns:a16="http://schemas.microsoft.com/office/drawing/2014/main" id="{C850CDBF-86C2-669F-DE27-9DA072A37CA3}"/>
                </a:ext>
              </a:extLst>
            </p:cNvPr>
            <p:cNvSpPr/>
            <p:nvPr/>
          </p:nvSpPr>
          <p:spPr>
            <a:xfrm>
              <a:off x="5936818" y="3314395"/>
              <a:ext cx="113157" cy="113157"/>
            </a:xfrm>
            <a:custGeom>
              <a:avLst/>
              <a:gdLst>
                <a:gd name="connsiteX0" fmla="*/ 113157 w 113157"/>
                <a:gd name="connsiteY0" fmla="*/ 56579 h 113157"/>
                <a:gd name="connsiteX1" fmla="*/ 56578 w 113157"/>
                <a:gd name="connsiteY1" fmla="*/ 113157 h 113157"/>
                <a:gd name="connsiteX2" fmla="*/ 0 w 113157"/>
                <a:gd name="connsiteY2" fmla="*/ 56578 h 113157"/>
                <a:gd name="connsiteX3" fmla="*/ 56578 w 113157"/>
                <a:gd name="connsiteY3" fmla="*/ 0 h 113157"/>
                <a:gd name="connsiteX4" fmla="*/ 113157 w 113157"/>
                <a:gd name="connsiteY4" fmla="*/ 56579 h 11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57" h="113157">
                  <a:moveTo>
                    <a:pt x="113157" y="56579"/>
                  </a:moveTo>
                  <a:cubicBezTo>
                    <a:pt x="113157" y="87826"/>
                    <a:pt x="87826" y="113157"/>
                    <a:pt x="56578" y="113157"/>
                  </a:cubicBezTo>
                  <a:cubicBezTo>
                    <a:pt x="25331" y="113157"/>
                    <a:pt x="0" y="87826"/>
                    <a:pt x="0" y="56578"/>
                  </a:cubicBezTo>
                  <a:cubicBezTo>
                    <a:pt x="0" y="25331"/>
                    <a:pt x="25331" y="0"/>
                    <a:pt x="56578" y="0"/>
                  </a:cubicBezTo>
                  <a:cubicBezTo>
                    <a:pt x="87826" y="0"/>
                    <a:pt x="113157" y="25331"/>
                    <a:pt x="113157" y="565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45">
              <a:extLst>
                <a:ext uri="{FF2B5EF4-FFF2-40B4-BE49-F238E27FC236}">
                  <a16:creationId xmlns:a16="http://schemas.microsoft.com/office/drawing/2014/main" id="{8C2B451E-8BA0-3694-3007-ACB4D9D785A9}"/>
                </a:ext>
              </a:extLst>
            </p:cNvPr>
            <p:cNvSpPr/>
            <p:nvPr/>
          </p:nvSpPr>
          <p:spPr>
            <a:xfrm>
              <a:off x="5837853" y="3345021"/>
              <a:ext cx="493343" cy="605453"/>
            </a:xfrm>
            <a:custGeom>
              <a:avLst/>
              <a:gdLst>
                <a:gd name="connsiteX0" fmla="*/ 489204 w 493343"/>
                <a:gd name="connsiteY0" fmla="*/ 4140 h 605453"/>
                <a:gd name="connsiteX1" fmla="*/ 469011 w 493343"/>
                <a:gd name="connsiteY1" fmla="*/ 4140 h 605453"/>
                <a:gd name="connsiteX2" fmla="*/ 345948 w 493343"/>
                <a:gd name="connsiteY2" fmla="*/ 127203 h 605453"/>
                <a:gd name="connsiteX3" fmla="*/ 318230 w 493343"/>
                <a:gd name="connsiteY3" fmla="*/ 134251 h 605453"/>
                <a:gd name="connsiteX4" fmla="*/ 280702 w 493343"/>
                <a:gd name="connsiteY4" fmla="*/ 194354 h 605453"/>
                <a:gd name="connsiteX5" fmla="*/ 270034 w 493343"/>
                <a:gd name="connsiteY5" fmla="*/ 148920 h 605453"/>
                <a:gd name="connsiteX6" fmla="*/ 261557 w 493343"/>
                <a:gd name="connsiteY6" fmla="*/ 133299 h 605453"/>
                <a:gd name="connsiteX7" fmla="*/ 202121 w 493343"/>
                <a:gd name="connsiteY7" fmla="*/ 102247 h 605453"/>
                <a:gd name="connsiteX8" fmla="*/ 155543 w 493343"/>
                <a:gd name="connsiteY8" fmla="*/ 96628 h 605453"/>
                <a:gd name="connsiteX9" fmla="*/ 108871 w 493343"/>
                <a:gd name="connsiteY9" fmla="*/ 103676 h 605453"/>
                <a:gd name="connsiteX10" fmla="*/ 49530 w 493343"/>
                <a:gd name="connsiteY10" fmla="*/ 134728 h 605453"/>
                <a:gd name="connsiteX11" fmla="*/ 41053 w 493343"/>
                <a:gd name="connsiteY11" fmla="*/ 150349 h 605453"/>
                <a:gd name="connsiteX12" fmla="*/ 0 w 493343"/>
                <a:gd name="connsiteY12" fmla="*/ 325609 h 605453"/>
                <a:gd name="connsiteX13" fmla="*/ 28575 w 493343"/>
                <a:gd name="connsiteY13" fmla="*/ 354184 h 605453"/>
                <a:gd name="connsiteX14" fmla="*/ 55436 w 493343"/>
                <a:gd name="connsiteY14" fmla="*/ 333038 h 605453"/>
                <a:gd name="connsiteX15" fmla="*/ 85154 w 493343"/>
                <a:gd name="connsiteY15" fmla="*/ 210070 h 605453"/>
                <a:gd name="connsiteX16" fmla="*/ 85154 w 493343"/>
                <a:gd name="connsiteY16" fmla="*/ 605453 h 605453"/>
                <a:gd name="connsiteX17" fmla="*/ 141446 w 493343"/>
                <a:gd name="connsiteY17" fmla="*/ 605453 h 605453"/>
                <a:gd name="connsiteX18" fmla="*/ 141446 w 493343"/>
                <a:gd name="connsiteY18" fmla="*/ 351040 h 605453"/>
                <a:gd name="connsiteX19" fmla="*/ 170021 w 493343"/>
                <a:gd name="connsiteY19" fmla="*/ 351040 h 605453"/>
                <a:gd name="connsiteX20" fmla="*/ 170021 w 493343"/>
                <a:gd name="connsiteY20" fmla="*/ 605453 h 605453"/>
                <a:gd name="connsiteX21" fmla="*/ 226219 w 493343"/>
                <a:gd name="connsiteY21" fmla="*/ 605453 h 605453"/>
                <a:gd name="connsiteX22" fmla="*/ 226219 w 493343"/>
                <a:gd name="connsiteY22" fmla="*/ 208261 h 605453"/>
                <a:gd name="connsiteX23" fmla="*/ 236696 w 493343"/>
                <a:gd name="connsiteY23" fmla="*/ 253028 h 605453"/>
                <a:gd name="connsiteX24" fmla="*/ 242316 w 493343"/>
                <a:gd name="connsiteY24" fmla="*/ 260172 h 605453"/>
                <a:gd name="connsiteX25" fmla="*/ 280416 w 493343"/>
                <a:gd name="connsiteY25" fmla="*/ 273602 h 605453"/>
                <a:gd name="connsiteX26" fmla="*/ 303276 w 493343"/>
                <a:gd name="connsiteY26" fmla="*/ 263220 h 605453"/>
                <a:gd name="connsiteX27" fmla="*/ 361379 w 493343"/>
                <a:gd name="connsiteY27" fmla="*/ 167970 h 605453"/>
                <a:gd name="connsiteX28" fmla="*/ 365284 w 493343"/>
                <a:gd name="connsiteY28" fmla="*/ 148253 h 605453"/>
                <a:gd name="connsiteX29" fmla="*/ 489109 w 493343"/>
                <a:gd name="connsiteY29" fmla="*/ 24428 h 605453"/>
                <a:gd name="connsiteX30" fmla="*/ 489204 w 493343"/>
                <a:gd name="connsiteY30" fmla="*/ 4140 h 60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93343" h="605453">
                  <a:moveTo>
                    <a:pt x="489204" y="4140"/>
                  </a:moveTo>
                  <a:cubicBezTo>
                    <a:pt x="483604" y="-1380"/>
                    <a:pt x="474611" y="-1380"/>
                    <a:pt x="469011" y="4140"/>
                  </a:cubicBezTo>
                  <a:lnTo>
                    <a:pt x="345948" y="127203"/>
                  </a:lnTo>
                  <a:cubicBezTo>
                    <a:pt x="336113" y="124427"/>
                    <a:pt x="325545" y="127114"/>
                    <a:pt x="318230" y="134251"/>
                  </a:cubicBezTo>
                  <a:cubicBezTo>
                    <a:pt x="316230" y="136252"/>
                    <a:pt x="280702" y="194354"/>
                    <a:pt x="280702" y="194354"/>
                  </a:cubicBezTo>
                  <a:lnTo>
                    <a:pt x="270034" y="148920"/>
                  </a:lnTo>
                  <a:cubicBezTo>
                    <a:pt x="268621" y="143062"/>
                    <a:pt x="265699" y="137676"/>
                    <a:pt x="261557" y="133299"/>
                  </a:cubicBezTo>
                  <a:cubicBezTo>
                    <a:pt x="244001" y="119108"/>
                    <a:pt x="223797" y="108552"/>
                    <a:pt x="202121" y="102247"/>
                  </a:cubicBezTo>
                  <a:cubicBezTo>
                    <a:pt x="186797" y="98970"/>
                    <a:pt x="171207" y="97089"/>
                    <a:pt x="155543" y="96628"/>
                  </a:cubicBezTo>
                  <a:cubicBezTo>
                    <a:pt x="139740" y="96871"/>
                    <a:pt x="124041" y="99242"/>
                    <a:pt x="108871" y="103676"/>
                  </a:cubicBezTo>
                  <a:cubicBezTo>
                    <a:pt x="86998" y="109410"/>
                    <a:pt x="66710" y="120027"/>
                    <a:pt x="49530" y="134728"/>
                  </a:cubicBezTo>
                  <a:cubicBezTo>
                    <a:pt x="45351" y="139078"/>
                    <a:pt x="42422" y="144474"/>
                    <a:pt x="41053" y="150349"/>
                  </a:cubicBezTo>
                  <a:cubicBezTo>
                    <a:pt x="41053" y="150349"/>
                    <a:pt x="0" y="322751"/>
                    <a:pt x="0" y="325609"/>
                  </a:cubicBezTo>
                  <a:cubicBezTo>
                    <a:pt x="0" y="341391"/>
                    <a:pt x="12794" y="354184"/>
                    <a:pt x="28575" y="354184"/>
                  </a:cubicBezTo>
                  <a:cubicBezTo>
                    <a:pt x="41222" y="353859"/>
                    <a:pt x="52150" y="345256"/>
                    <a:pt x="55436" y="333038"/>
                  </a:cubicBezTo>
                  <a:lnTo>
                    <a:pt x="85154" y="210070"/>
                  </a:lnTo>
                  <a:lnTo>
                    <a:pt x="85154" y="605453"/>
                  </a:lnTo>
                  <a:lnTo>
                    <a:pt x="141446" y="605453"/>
                  </a:lnTo>
                  <a:lnTo>
                    <a:pt x="141446" y="351040"/>
                  </a:lnTo>
                  <a:lnTo>
                    <a:pt x="170021" y="351040"/>
                  </a:lnTo>
                  <a:lnTo>
                    <a:pt x="170021" y="605453"/>
                  </a:lnTo>
                  <a:lnTo>
                    <a:pt x="226219" y="605453"/>
                  </a:lnTo>
                  <a:lnTo>
                    <a:pt x="226219" y="208261"/>
                  </a:lnTo>
                  <a:lnTo>
                    <a:pt x="236696" y="253028"/>
                  </a:lnTo>
                  <a:cubicBezTo>
                    <a:pt x="237423" y="256123"/>
                    <a:pt x="239479" y="258737"/>
                    <a:pt x="242316" y="260172"/>
                  </a:cubicBezTo>
                  <a:cubicBezTo>
                    <a:pt x="253269" y="268579"/>
                    <a:pt x="266612" y="273282"/>
                    <a:pt x="280416" y="273602"/>
                  </a:cubicBezTo>
                  <a:cubicBezTo>
                    <a:pt x="289404" y="274860"/>
                    <a:pt x="298310" y="270815"/>
                    <a:pt x="303276" y="263220"/>
                  </a:cubicBezTo>
                  <a:lnTo>
                    <a:pt x="361379" y="167970"/>
                  </a:lnTo>
                  <a:cubicBezTo>
                    <a:pt x="365092" y="162114"/>
                    <a:pt x="366486" y="155082"/>
                    <a:pt x="365284" y="148253"/>
                  </a:cubicBezTo>
                  <a:lnTo>
                    <a:pt x="489109" y="24428"/>
                  </a:lnTo>
                  <a:cubicBezTo>
                    <a:pt x="494717" y="18844"/>
                    <a:pt x="494760" y="9777"/>
                    <a:pt x="489204" y="41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46">
              <a:extLst>
                <a:ext uri="{FF2B5EF4-FFF2-40B4-BE49-F238E27FC236}">
                  <a16:creationId xmlns:a16="http://schemas.microsoft.com/office/drawing/2014/main" id="{2F12459A-F6A5-6E2A-4D2D-8F734A3B4C72}"/>
                </a:ext>
              </a:extLst>
            </p:cNvPr>
            <p:cNvSpPr/>
            <p:nvPr/>
          </p:nvSpPr>
          <p:spPr>
            <a:xfrm>
              <a:off x="6017400" y="3217050"/>
              <a:ext cx="542925" cy="390525"/>
            </a:xfrm>
            <a:custGeom>
              <a:avLst/>
              <a:gdLst>
                <a:gd name="connsiteX0" fmla="*/ 504825 w 542925"/>
                <a:gd name="connsiteY0" fmla="*/ 0 h 390525"/>
                <a:gd name="connsiteX1" fmla="*/ 38100 w 542925"/>
                <a:gd name="connsiteY1" fmla="*/ 0 h 390525"/>
                <a:gd name="connsiteX2" fmla="*/ 0 w 542925"/>
                <a:gd name="connsiteY2" fmla="*/ 38100 h 390525"/>
                <a:gd name="connsiteX3" fmla="*/ 0 w 542925"/>
                <a:gd name="connsiteY3" fmla="*/ 72390 h 390525"/>
                <a:gd name="connsiteX4" fmla="*/ 38100 w 542925"/>
                <a:gd name="connsiteY4" fmla="*/ 95250 h 390525"/>
                <a:gd name="connsiteX5" fmla="*/ 38100 w 542925"/>
                <a:gd name="connsiteY5" fmla="*/ 38100 h 390525"/>
                <a:gd name="connsiteX6" fmla="*/ 504825 w 542925"/>
                <a:gd name="connsiteY6" fmla="*/ 38100 h 390525"/>
                <a:gd name="connsiteX7" fmla="*/ 504825 w 542925"/>
                <a:gd name="connsiteY7" fmla="*/ 352425 h 390525"/>
                <a:gd name="connsiteX8" fmla="*/ 179737 w 542925"/>
                <a:gd name="connsiteY8" fmla="*/ 352425 h 390525"/>
                <a:gd name="connsiteX9" fmla="*/ 156496 w 542925"/>
                <a:gd name="connsiteY9" fmla="*/ 390525 h 390525"/>
                <a:gd name="connsiteX10" fmla="*/ 504825 w 542925"/>
                <a:gd name="connsiteY10" fmla="*/ 390525 h 390525"/>
                <a:gd name="connsiteX11" fmla="*/ 542925 w 542925"/>
                <a:gd name="connsiteY11" fmla="*/ 352425 h 390525"/>
                <a:gd name="connsiteX12" fmla="*/ 542925 w 542925"/>
                <a:gd name="connsiteY12" fmla="*/ 38100 h 390525"/>
                <a:gd name="connsiteX13" fmla="*/ 504825 w 542925"/>
                <a:gd name="connsiteY1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2925" h="390525">
                  <a:moveTo>
                    <a:pt x="504825" y="0"/>
                  </a:moveTo>
                  <a:lnTo>
                    <a:pt x="38100" y="0"/>
                  </a:lnTo>
                  <a:cubicBezTo>
                    <a:pt x="17058" y="0"/>
                    <a:pt x="0" y="17058"/>
                    <a:pt x="0" y="38100"/>
                  </a:cubicBezTo>
                  <a:lnTo>
                    <a:pt x="0" y="72390"/>
                  </a:lnTo>
                  <a:cubicBezTo>
                    <a:pt x="14564" y="76354"/>
                    <a:pt x="27748" y="84266"/>
                    <a:pt x="38100" y="95250"/>
                  </a:cubicBezTo>
                  <a:lnTo>
                    <a:pt x="38100" y="38100"/>
                  </a:lnTo>
                  <a:lnTo>
                    <a:pt x="504825" y="38100"/>
                  </a:lnTo>
                  <a:lnTo>
                    <a:pt x="504825" y="352425"/>
                  </a:lnTo>
                  <a:lnTo>
                    <a:pt x="179737" y="352425"/>
                  </a:lnTo>
                  <a:lnTo>
                    <a:pt x="156496" y="390525"/>
                  </a:lnTo>
                  <a:lnTo>
                    <a:pt x="504825" y="390525"/>
                  </a:lnTo>
                  <a:cubicBezTo>
                    <a:pt x="525867" y="390525"/>
                    <a:pt x="542925" y="373467"/>
                    <a:pt x="542925" y="352425"/>
                  </a:cubicBezTo>
                  <a:lnTo>
                    <a:pt x="542925" y="38100"/>
                  </a:lnTo>
                  <a:cubicBezTo>
                    <a:pt x="542925" y="17058"/>
                    <a:pt x="525867" y="0"/>
                    <a:pt x="5048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aphic 31" descr="Lightbulb and pencil">
            <a:extLst>
              <a:ext uri="{FF2B5EF4-FFF2-40B4-BE49-F238E27FC236}">
                <a16:creationId xmlns:a16="http://schemas.microsoft.com/office/drawing/2014/main" id="{A9EC816D-2894-7AC5-7C84-8B113CD6E949}"/>
              </a:ext>
            </a:extLst>
          </p:cNvPr>
          <p:cNvGrpSpPr/>
          <p:nvPr/>
        </p:nvGrpSpPr>
        <p:grpSpPr>
          <a:xfrm>
            <a:off x="9808220" y="3722660"/>
            <a:ext cx="452368" cy="452368"/>
            <a:chOff x="5938800" y="3271800"/>
            <a:chExt cx="914400" cy="914400"/>
          </a:xfrm>
          <a:solidFill>
            <a:schemeClr val="bg1"/>
          </a:solidFill>
        </p:grpSpPr>
        <p:sp>
          <p:nvSpPr>
            <p:cNvPr id="64" name="Freeform: Shape 48">
              <a:extLst>
                <a:ext uri="{FF2B5EF4-FFF2-40B4-BE49-F238E27FC236}">
                  <a16:creationId xmlns:a16="http://schemas.microsoft.com/office/drawing/2014/main" id="{024701A0-BC65-BFF0-1056-7FECC0853771}"/>
                </a:ext>
              </a:extLst>
            </p:cNvPr>
            <p:cNvSpPr/>
            <p:nvPr/>
          </p:nvSpPr>
          <p:spPr>
            <a:xfrm>
              <a:off x="6148350" y="3881400"/>
              <a:ext cx="247650" cy="57150"/>
            </a:xfrm>
            <a:custGeom>
              <a:avLst/>
              <a:gdLst>
                <a:gd name="connsiteX0" fmla="*/ 219075 w 247650"/>
                <a:gd name="connsiteY0" fmla="*/ 0 h 57150"/>
                <a:gd name="connsiteX1" fmla="*/ 28575 w 247650"/>
                <a:gd name="connsiteY1" fmla="*/ 0 h 57150"/>
                <a:gd name="connsiteX2" fmla="*/ 0 w 247650"/>
                <a:gd name="connsiteY2" fmla="*/ 28575 h 57150"/>
                <a:gd name="connsiteX3" fmla="*/ 28575 w 247650"/>
                <a:gd name="connsiteY3" fmla="*/ 57150 h 57150"/>
                <a:gd name="connsiteX4" fmla="*/ 219075 w 247650"/>
                <a:gd name="connsiteY4" fmla="*/ 57150 h 57150"/>
                <a:gd name="connsiteX5" fmla="*/ 247650 w 247650"/>
                <a:gd name="connsiteY5" fmla="*/ 28575 h 57150"/>
                <a:gd name="connsiteX6" fmla="*/ 2190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190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19075" y="57150"/>
                  </a:lnTo>
                  <a:cubicBezTo>
                    <a:pt x="234857" y="57150"/>
                    <a:pt x="247650" y="44357"/>
                    <a:pt x="247650" y="28575"/>
                  </a:cubicBezTo>
                  <a:cubicBezTo>
                    <a:pt x="247650" y="12793"/>
                    <a:pt x="234857" y="0"/>
                    <a:pt x="2190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49">
              <a:extLst>
                <a:ext uri="{FF2B5EF4-FFF2-40B4-BE49-F238E27FC236}">
                  <a16:creationId xmlns:a16="http://schemas.microsoft.com/office/drawing/2014/main" id="{20CA3605-E638-111F-A768-A01E1F581DBE}"/>
                </a:ext>
              </a:extLst>
            </p:cNvPr>
            <p:cNvSpPr/>
            <p:nvPr/>
          </p:nvSpPr>
          <p:spPr>
            <a:xfrm>
              <a:off x="6148350" y="3976650"/>
              <a:ext cx="247650" cy="57150"/>
            </a:xfrm>
            <a:custGeom>
              <a:avLst/>
              <a:gdLst>
                <a:gd name="connsiteX0" fmla="*/ 219075 w 247650"/>
                <a:gd name="connsiteY0" fmla="*/ 0 h 57150"/>
                <a:gd name="connsiteX1" fmla="*/ 28575 w 247650"/>
                <a:gd name="connsiteY1" fmla="*/ 0 h 57150"/>
                <a:gd name="connsiteX2" fmla="*/ 0 w 247650"/>
                <a:gd name="connsiteY2" fmla="*/ 28575 h 57150"/>
                <a:gd name="connsiteX3" fmla="*/ 28575 w 247650"/>
                <a:gd name="connsiteY3" fmla="*/ 57150 h 57150"/>
                <a:gd name="connsiteX4" fmla="*/ 219075 w 247650"/>
                <a:gd name="connsiteY4" fmla="*/ 57150 h 57150"/>
                <a:gd name="connsiteX5" fmla="*/ 247650 w 247650"/>
                <a:gd name="connsiteY5" fmla="*/ 28575 h 57150"/>
                <a:gd name="connsiteX6" fmla="*/ 2190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19075" y="0"/>
                  </a:moveTo>
                  <a:lnTo>
                    <a:pt x="28575" y="0"/>
                  </a:lnTo>
                  <a:cubicBezTo>
                    <a:pt x="12793" y="0"/>
                    <a:pt x="0" y="12793"/>
                    <a:pt x="0" y="28575"/>
                  </a:cubicBezTo>
                  <a:cubicBezTo>
                    <a:pt x="0" y="44357"/>
                    <a:pt x="12793" y="57150"/>
                    <a:pt x="28575" y="57150"/>
                  </a:cubicBezTo>
                  <a:lnTo>
                    <a:pt x="219075" y="57150"/>
                  </a:lnTo>
                  <a:cubicBezTo>
                    <a:pt x="234857" y="57150"/>
                    <a:pt x="247650" y="44357"/>
                    <a:pt x="247650" y="28575"/>
                  </a:cubicBezTo>
                  <a:cubicBezTo>
                    <a:pt x="247650" y="12793"/>
                    <a:pt x="234857" y="0"/>
                    <a:pt x="2190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50">
              <a:extLst>
                <a:ext uri="{FF2B5EF4-FFF2-40B4-BE49-F238E27FC236}">
                  <a16:creationId xmlns:a16="http://schemas.microsoft.com/office/drawing/2014/main" id="{91BE22C4-5B0D-F3E8-D5A2-3C8F8292664C}"/>
                </a:ext>
              </a:extLst>
            </p:cNvPr>
            <p:cNvSpPr/>
            <p:nvPr/>
          </p:nvSpPr>
          <p:spPr>
            <a:xfrm>
              <a:off x="6210262" y="4071900"/>
              <a:ext cx="123825" cy="57150"/>
            </a:xfrm>
            <a:custGeom>
              <a:avLst/>
              <a:gdLst>
                <a:gd name="connsiteX0" fmla="*/ 61913 w 123825"/>
                <a:gd name="connsiteY0" fmla="*/ 57150 h 57150"/>
                <a:gd name="connsiteX1" fmla="*/ 123825 w 123825"/>
                <a:gd name="connsiteY1" fmla="*/ 0 h 57150"/>
                <a:gd name="connsiteX2" fmla="*/ 0 w 123825"/>
                <a:gd name="connsiteY2" fmla="*/ 0 h 57150"/>
                <a:gd name="connsiteX3" fmla="*/ 61913 w 123825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7150">
                  <a:moveTo>
                    <a:pt x="61913" y="57150"/>
                  </a:moveTo>
                  <a:cubicBezTo>
                    <a:pt x="94311" y="57200"/>
                    <a:pt x="121287" y="32299"/>
                    <a:pt x="123825" y="0"/>
                  </a:cubicBezTo>
                  <a:lnTo>
                    <a:pt x="0" y="0"/>
                  </a:lnTo>
                  <a:cubicBezTo>
                    <a:pt x="2627" y="32256"/>
                    <a:pt x="29549" y="57108"/>
                    <a:pt x="61913" y="571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51">
              <a:extLst>
                <a:ext uri="{FF2B5EF4-FFF2-40B4-BE49-F238E27FC236}">
                  <a16:creationId xmlns:a16="http://schemas.microsoft.com/office/drawing/2014/main" id="{0809C144-4CA3-607F-6DD7-98578C1F0CC9}"/>
                </a:ext>
              </a:extLst>
            </p:cNvPr>
            <p:cNvSpPr/>
            <p:nvPr/>
          </p:nvSpPr>
          <p:spPr>
            <a:xfrm>
              <a:off x="6024525" y="3328950"/>
              <a:ext cx="790575" cy="514350"/>
            </a:xfrm>
            <a:custGeom>
              <a:avLst/>
              <a:gdLst>
                <a:gd name="connsiteX0" fmla="*/ 576929 w 790575"/>
                <a:gd name="connsiteY0" fmla="*/ 267462 h 514350"/>
                <a:gd name="connsiteX1" fmla="*/ 406527 w 790575"/>
                <a:gd name="connsiteY1" fmla="*/ 353187 h 514350"/>
                <a:gd name="connsiteX2" fmla="*/ 406527 w 790575"/>
                <a:gd name="connsiteY2" fmla="*/ 353187 h 514350"/>
                <a:gd name="connsiteX3" fmla="*/ 392335 w 790575"/>
                <a:gd name="connsiteY3" fmla="*/ 371475 h 514350"/>
                <a:gd name="connsiteX4" fmla="*/ 336614 w 790575"/>
                <a:gd name="connsiteY4" fmla="*/ 457200 h 514350"/>
                <a:gd name="connsiteX5" fmla="*/ 158687 w 790575"/>
                <a:gd name="connsiteY5" fmla="*/ 457200 h 514350"/>
                <a:gd name="connsiteX6" fmla="*/ 102965 w 790575"/>
                <a:gd name="connsiteY6" fmla="*/ 371475 h 514350"/>
                <a:gd name="connsiteX7" fmla="*/ 70771 w 790575"/>
                <a:gd name="connsiteY7" fmla="*/ 319088 h 514350"/>
                <a:gd name="connsiteX8" fmla="*/ 57150 w 790575"/>
                <a:gd name="connsiteY8" fmla="*/ 252413 h 514350"/>
                <a:gd name="connsiteX9" fmla="*/ 57150 w 790575"/>
                <a:gd name="connsiteY9" fmla="*/ 245269 h 514350"/>
                <a:gd name="connsiteX10" fmla="*/ 247650 w 790575"/>
                <a:gd name="connsiteY10" fmla="*/ 57150 h 514350"/>
                <a:gd name="connsiteX11" fmla="*/ 247650 w 790575"/>
                <a:gd name="connsiteY11" fmla="*/ 57150 h 514350"/>
                <a:gd name="connsiteX12" fmla="*/ 438150 w 790575"/>
                <a:gd name="connsiteY12" fmla="*/ 245269 h 514350"/>
                <a:gd name="connsiteX13" fmla="*/ 438150 w 790575"/>
                <a:gd name="connsiteY13" fmla="*/ 245269 h 514350"/>
                <a:gd name="connsiteX14" fmla="*/ 438150 w 790575"/>
                <a:gd name="connsiteY14" fmla="*/ 246983 h 514350"/>
                <a:gd name="connsiteX15" fmla="*/ 466725 w 790575"/>
                <a:gd name="connsiteY15" fmla="*/ 275558 h 514350"/>
                <a:gd name="connsiteX16" fmla="*/ 495300 w 790575"/>
                <a:gd name="connsiteY16" fmla="*/ 246983 h 514350"/>
                <a:gd name="connsiteX17" fmla="*/ 495300 w 790575"/>
                <a:gd name="connsiteY17" fmla="*/ 246983 h 514350"/>
                <a:gd name="connsiteX18" fmla="*/ 495300 w 790575"/>
                <a:gd name="connsiteY18" fmla="*/ 246983 h 514350"/>
                <a:gd name="connsiteX19" fmla="*/ 247650 w 790575"/>
                <a:gd name="connsiteY19" fmla="*/ 0 h 514350"/>
                <a:gd name="connsiteX20" fmla="*/ 247650 w 790575"/>
                <a:gd name="connsiteY20" fmla="*/ 0 h 514350"/>
                <a:gd name="connsiteX21" fmla="*/ 0 w 790575"/>
                <a:gd name="connsiteY21" fmla="*/ 244793 h 514350"/>
                <a:gd name="connsiteX22" fmla="*/ 0 w 790575"/>
                <a:gd name="connsiteY22" fmla="*/ 253365 h 514350"/>
                <a:gd name="connsiteX23" fmla="*/ 17240 w 790575"/>
                <a:gd name="connsiteY23" fmla="*/ 339090 h 514350"/>
                <a:gd name="connsiteX24" fmla="*/ 60293 w 790575"/>
                <a:gd name="connsiteY24" fmla="*/ 409575 h 514350"/>
                <a:gd name="connsiteX25" fmla="*/ 118301 w 790575"/>
                <a:gd name="connsiteY25" fmla="*/ 503777 h 514350"/>
                <a:gd name="connsiteX26" fmla="*/ 135350 w 790575"/>
                <a:gd name="connsiteY26" fmla="*/ 514350 h 514350"/>
                <a:gd name="connsiteX27" fmla="*/ 359950 w 790575"/>
                <a:gd name="connsiteY27" fmla="*/ 514350 h 514350"/>
                <a:gd name="connsiteX28" fmla="*/ 377000 w 790575"/>
                <a:gd name="connsiteY28" fmla="*/ 503777 h 514350"/>
                <a:gd name="connsiteX29" fmla="*/ 435007 w 790575"/>
                <a:gd name="connsiteY29" fmla="*/ 409575 h 514350"/>
                <a:gd name="connsiteX30" fmla="*/ 457772 w 790575"/>
                <a:gd name="connsiteY30" fmla="*/ 378905 h 514350"/>
                <a:gd name="connsiteX31" fmla="*/ 577596 w 790575"/>
                <a:gd name="connsiteY31" fmla="*/ 439293 h 514350"/>
                <a:gd name="connsiteX32" fmla="*/ 790575 w 790575"/>
                <a:gd name="connsiteY32" fmla="*/ 439293 h 514350"/>
                <a:gd name="connsiteX33" fmla="*/ 790575 w 790575"/>
                <a:gd name="connsiteY33" fmla="*/ 266700 h 514350"/>
                <a:gd name="connsiteX34" fmla="*/ 587026 w 790575"/>
                <a:gd name="connsiteY34" fmla="*/ 401574 h 514350"/>
                <a:gd name="connsiteX35" fmla="*/ 510826 w 790575"/>
                <a:gd name="connsiteY35" fmla="*/ 363474 h 514350"/>
                <a:gd name="connsiteX36" fmla="*/ 510826 w 790575"/>
                <a:gd name="connsiteY36" fmla="*/ 342900 h 514350"/>
                <a:gd name="connsiteX37" fmla="*/ 587026 w 790575"/>
                <a:gd name="connsiteY37" fmla="*/ 304800 h 514350"/>
                <a:gd name="connsiteX38" fmla="*/ 634651 w 790575"/>
                <a:gd name="connsiteY38" fmla="*/ 354044 h 514350"/>
                <a:gd name="connsiteX39" fmla="*/ 587026 w 790575"/>
                <a:gd name="connsiteY39" fmla="*/ 401574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90575" h="514350">
                  <a:moveTo>
                    <a:pt x="576929" y="267462"/>
                  </a:moveTo>
                  <a:lnTo>
                    <a:pt x="406527" y="353187"/>
                  </a:lnTo>
                  <a:lnTo>
                    <a:pt x="406527" y="353187"/>
                  </a:lnTo>
                  <a:cubicBezTo>
                    <a:pt x="402207" y="359591"/>
                    <a:pt x="397466" y="365700"/>
                    <a:pt x="392335" y="371475"/>
                  </a:cubicBezTo>
                  <a:cubicBezTo>
                    <a:pt x="370512" y="397802"/>
                    <a:pt x="351813" y="426569"/>
                    <a:pt x="336614" y="457200"/>
                  </a:cubicBezTo>
                  <a:lnTo>
                    <a:pt x="158687" y="457200"/>
                  </a:lnTo>
                  <a:cubicBezTo>
                    <a:pt x="143522" y="426549"/>
                    <a:pt x="124820" y="397777"/>
                    <a:pt x="102965" y="371475"/>
                  </a:cubicBezTo>
                  <a:cubicBezTo>
                    <a:pt x="89221" y="356053"/>
                    <a:pt x="78320" y="338317"/>
                    <a:pt x="70771" y="319088"/>
                  </a:cubicBezTo>
                  <a:cubicBezTo>
                    <a:pt x="62592" y="297764"/>
                    <a:pt x="57989" y="275235"/>
                    <a:pt x="57150" y="252413"/>
                  </a:cubicBezTo>
                  <a:lnTo>
                    <a:pt x="57150" y="245269"/>
                  </a:lnTo>
                  <a:cubicBezTo>
                    <a:pt x="59062" y="141249"/>
                    <a:pt x="143615" y="57753"/>
                    <a:pt x="247650" y="57150"/>
                  </a:cubicBezTo>
                  <a:lnTo>
                    <a:pt x="247650" y="57150"/>
                  </a:lnTo>
                  <a:cubicBezTo>
                    <a:pt x="351686" y="57753"/>
                    <a:pt x="436238" y="141249"/>
                    <a:pt x="438150" y="245269"/>
                  </a:cubicBezTo>
                  <a:lnTo>
                    <a:pt x="438150" y="245269"/>
                  </a:lnTo>
                  <a:cubicBezTo>
                    <a:pt x="438150" y="245840"/>
                    <a:pt x="438150" y="246412"/>
                    <a:pt x="438150" y="246983"/>
                  </a:cubicBezTo>
                  <a:cubicBezTo>
                    <a:pt x="438150" y="262765"/>
                    <a:pt x="450943" y="275558"/>
                    <a:pt x="466725" y="275558"/>
                  </a:cubicBezTo>
                  <a:cubicBezTo>
                    <a:pt x="482507" y="275558"/>
                    <a:pt x="495300" y="262765"/>
                    <a:pt x="495300" y="246983"/>
                  </a:cubicBezTo>
                  <a:lnTo>
                    <a:pt x="495300" y="246983"/>
                  </a:lnTo>
                  <a:lnTo>
                    <a:pt x="495300" y="246983"/>
                  </a:lnTo>
                  <a:cubicBezTo>
                    <a:pt x="492900" y="111326"/>
                    <a:pt x="383313" y="2035"/>
                    <a:pt x="247650" y="0"/>
                  </a:cubicBezTo>
                  <a:lnTo>
                    <a:pt x="247650" y="0"/>
                  </a:lnTo>
                  <a:cubicBezTo>
                    <a:pt x="112384" y="958"/>
                    <a:pt x="2527" y="109547"/>
                    <a:pt x="0" y="244793"/>
                  </a:cubicBezTo>
                  <a:lnTo>
                    <a:pt x="0" y="253365"/>
                  </a:lnTo>
                  <a:cubicBezTo>
                    <a:pt x="946" y="282699"/>
                    <a:pt x="6772" y="311670"/>
                    <a:pt x="17240" y="339090"/>
                  </a:cubicBezTo>
                  <a:cubicBezTo>
                    <a:pt x="27281" y="364961"/>
                    <a:pt x="41860" y="388831"/>
                    <a:pt x="60293" y="409575"/>
                  </a:cubicBezTo>
                  <a:cubicBezTo>
                    <a:pt x="82963" y="434340"/>
                    <a:pt x="107918" y="482441"/>
                    <a:pt x="118301" y="503777"/>
                  </a:cubicBezTo>
                  <a:cubicBezTo>
                    <a:pt x="121517" y="510251"/>
                    <a:pt x="128122" y="514346"/>
                    <a:pt x="135350" y="514350"/>
                  </a:cubicBezTo>
                  <a:lnTo>
                    <a:pt x="359950" y="514350"/>
                  </a:lnTo>
                  <a:cubicBezTo>
                    <a:pt x="367178" y="514346"/>
                    <a:pt x="373783" y="510251"/>
                    <a:pt x="377000" y="503777"/>
                  </a:cubicBezTo>
                  <a:cubicBezTo>
                    <a:pt x="387477" y="482441"/>
                    <a:pt x="412337" y="434340"/>
                    <a:pt x="435007" y="409575"/>
                  </a:cubicBezTo>
                  <a:cubicBezTo>
                    <a:pt x="443461" y="400023"/>
                    <a:pt x="451077" y="389762"/>
                    <a:pt x="457772" y="378905"/>
                  </a:cubicBezTo>
                  <a:lnTo>
                    <a:pt x="577596" y="439293"/>
                  </a:lnTo>
                  <a:lnTo>
                    <a:pt x="790575" y="439293"/>
                  </a:lnTo>
                  <a:lnTo>
                    <a:pt x="790575" y="266700"/>
                  </a:lnTo>
                  <a:close/>
                  <a:moveTo>
                    <a:pt x="587026" y="401574"/>
                  </a:moveTo>
                  <a:lnTo>
                    <a:pt x="510826" y="363474"/>
                  </a:lnTo>
                  <a:lnTo>
                    <a:pt x="510826" y="342900"/>
                  </a:lnTo>
                  <a:lnTo>
                    <a:pt x="587026" y="304800"/>
                  </a:lnTo>
                  <a:cubicBezTo>
                    <a:pt x="613588" y="305673"/>
                    <a:pt x="634665" y="327468"/>
                    <a:pt x="634651" y="354044"/>
                  </a:cubicBezTo>
                  <a:cubicBezTo>
                    <a:pt x="634598" y="380309"/>
                    <a:pt x="613291" y="401574"/>
                    <a:pt x="587026" y="401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Rectangle 52">
            <a:extLst>
              <a:ext uri="{FF2B5EF4-FFF2-40B4-BE49-F238E27FC236}">
                <a16:creationId xmlns:a16="http://schemas.microsoft.com/office/drawing/2014/main" id="{42C41B0E-02B6-1F4D-CBFB-A2D25940E162}"/>
              </a:ext>
            </a:extLst>
          </p:cNvPr>
          <p:cNvSpPr/>
          <p:nvPr/>
        </p:nvSpPr>
        <p:spPr>
          <a:xfrm>
            <a:off x="767443" y="5123243"/>
            <a:ext cx="3168320" cy="8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Poppins" panose="00000500000000000000" pitchFamily="2" charset="0"/>
              </a:rPr>
              <a:t>A real - time ROI calculator is provided, which allows customers to input parameters such as annual</a:t>
            </a:r>
          </a:p>
        </p:txBody>
      </p:sp>
      <p:sp>
        <p:nvSpPr>
          <p:cNvPr id="69" name="TextBox 53">
            <a:extLst>
              <a:ext uri="{FF2B5EF4-FFF2-40B4-BE49-F238E27FC236}">
                <a16:creationId xmlns:a16="http://schemas.microsoft.com/office/drawing/2014/main" id="{76087976-A857-7AA9-8BC6-130337BDBAA0}"/>
              </a:ext>
            </a:extLst>
          </p:cNvPr>
          <p:cNvSpPr txBox="1"/>
          <p:nvPr/>
        </p:nvSpPr>
        <p:spPr>
          <a:xfrm>
            <a:off x="375453" y="4800506"/>
            <a:ext cx="3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Open Sans" panose="020B0606030504020204" pitchFamily="34" charset="0"/>
                <a:cs typeface="Poppins Medium" panose="00000600000000000000" pitchFamily="2" charset="0"/>
              </a:rPr>
              <a:t>Real - time ROI Calculator</a:t>
            </a:r>
            <a:endParaRPr lang="en-US" kern="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Open Sans" panose="020B0606030504020204" pitchFamily="34" charset="0"/>
              <a:cs typeface="Poppins Medium" panose="00000600000000000000" pitchFamily="2" charset="0"/>
            </a:endParaRPr>
          </a:p>
        </p:txBody>
      </p:sp>
      <p:sp>
        <p:nvSpPr>
          <p:cNvPr id="70" name="Rectangle 54">
            <a:extLst>
              <a:ext uri="{FF2B5EF4-FFF2-40B4-BE49-F238E27FC236}">
                <a16:creationId xmlns:a16="http://schemas.microsoft.com/office/drawing/2014/main" id="{B584F787-9243-6E44-B978-1EF890052443}"/>
              </a:ext>
            </a:extLst>
          </p:cNvPr>
          <p:cNvSpPr/>
          <p:nvPr/>
        </p:nvSpPr>
        <p:spPr>
          <a:xfrm>
            <a:off x="4608844" y="5084027"/>
            <a:ext cx="3168320" cy="8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Poppins" panose="00000500000000000000" pitchFamily="2" charset="0"/>
              </a:rPr>
              <a:t>see the potential savings in euros and carbon emissions reduction (e.g., 420kg of carbon reduction per 1k orders).</a:t>
            </a: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15E42AA3-74C7-471F-EAE4-1297BCEAE55D}"/>
              </a:ext>
            </a:extLst>
          </p:cNvPr>
          <p:cNvSpPr txBox="1"/>
          <p:nvPr/>
        </p:nvSpPr>
        <p:spPr>
          <a:xfrm>
            <a:off x="4216854" y="4761290"/>
            <a:ext cx="3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Open Sans" panose="020B0606030504020204" pitchFamily="34" charset="0"/>
                <a:cs typeface="Poppins Medium" panose="00000600000000000000" pitchFamily="2" charset="0"/>
              </a:rPr>
              <a:t>Case Studies</a:t>
            </a:r>
          </a:p>
        </p:txBody>
      </p:sp>
      <p:sp>
        <p:nvSpPr>
          <p:cNvPr id="72" name="Rectangle 56">
            <a:extLst>
              <a:ext uri="{FF2B5EF4-FFF2-40B4-BE49-F238E27FC236}">
                <a16:creationId xmlns:a16="http://schemas.microsoft.com/office/drawing/2014/main" id="{46272065-B843-DACE-11DA-FC776EB64416}"/>
              </a:ext>
            </a:extLst>
          </p:cNvPr>
          <p:cNvSpPr/>
          <p:nvPr/>
        </p:nvSpPr>
        <p:spPr>
          <a:xfrm>
            <a:off x="8252263" y="5044811"/>
            <a:ext cx="3564284" cy="83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Poppins" panose="00000500000000000000" pitchFamily="2" charset="0"/>
              </a:rPr>
              <a:t>Third - party audited case studies, like the German home appliance customer who saved €2.1M in 12 months with an ROI of 318%</a:t>
            </a: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16C60F68-E927-EE77-216A-A098F17729AF}"/>
              </a:ext>
            </a:extLst>
          </p:cNvPr>
          <p:cNvSpPr txBox="1"/>
          <p:nvPr/>
        </p:nvSpPr>
        <p:spPr>
          <a:xfrm>
            <a:off x="8058255" y="4722074"/>
            <a:ext cx="388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Open Sans" panose="020B0606030504020204" pitchFamily="34" charset="0"/>
                <a:cs typeface="Poppins Medium" panose="00000600000000000000" pitchFamily="2" charset="0"/>
              </a:rPr>
              <a:t>Scenario Demo</a:t>
            </a:r>
          </a:p>
        </p:txBody>
      </p:sp>
      <p:sp>
        <p:nvSpPr>
          <p:cNvPr id="74" name="Rectangle 58">
            <a:extLst>
              <a:ext uri="{FF2B5EF4-FFF2-40B4-BE49-F238E27FC236}">
                <a16:creationId xmlns:a16="http://schemas.microsoft.com/office/drawing/2014/main" id="{74701A33-5E9E-43A7-1DD0-339B1DE4790A}"/>
              </a:ext>
            </a:extLst>
          </p:cNvPr>
          <p:cNvSpPr/>
          <p:nvPr/>
        </p:nvSpPr>
        <p:spPr>
          <a:xfrm>
            <a:off x="2861675" y="2149179"/>
            <a:ext cx="6337518" cy="576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Poppins" panose="00000500000000000000" pitchFamily="2" charset="0"/>
              </a:rPr>
              <a:t>The current order cycle is long, and the goal is to reduce it by 35%. A long order cycle affects inventory management and customer satisfaction.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Poppins" panose="00000500000000000000" pitchFamily="2" charset="0"/>
            </a:endParaRPr>
          </a:p>
        </p:txBody>
      </p:sp>
      <p:cxnSp>
        <p:nvCxnSpPr>
          <p:cNvPr id="75" name="Straight Arrow Connector 59">
            <a:extLst>
              <a:ext uri="{FF2B5EF4-FFF2-40B4-BE49-F238E27FC236}">
                <a16:creationId xmlns:a16="http://schemas.microsoft.com/office/drawing/2014/main" id="{E24F9578-132F-3DC7-BFAD-749C37682AE1}"/>
              </a:ext>
            </a:extLst>
          </p:cNvPr>
          <p:cNvCxnSpPr/>
          <p:nvPr/>
        </p:nvCxnSpPr>
        <p:spPr>
          <a:xfrm>
            <a:off x="3737324" y="4005391"/>
            <a:ext cx="887078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60">
            <a:extLst>
              <a:ext uri="{FF2B5EF4-FFF2-40B4-BE49-F238E27FC236}">
                <a16:creationId xmlns:a16="http://schemas.microsoft.com/office/drawing/2014/main" id="{0A03A6C0-B17F-3B07-CAF6-9ED353244AC7}"/>
              </a:ext>
            </a:extLst>
          </p:cNvPr>
          <p:cNvCxnSpPr/>
          <p:nvPr/>
        </p:nvCxnSpPr>
        <p:spPr>
          <a:xfrm>
            <a:off x="7898765" y="4017405"/>
            <a:ext cx="887078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1">
            <a:extLst>
              <a:ext uri="{FF2B5EF4-FFF2-40B4-BE49-F238E27FC236}">
                <a16:creationId xmlns:a16="http://schemas.microsoft.com/office/drawing/2014/main" id="{85E0F1D5-1EBB-442A-7941-2C7256467761}"/>
              </a:ext>
            </a:extLst>
          </p:cNvPr>
          <p:cNvSpPr txBox="1"/>
          <p:nvPr/>
        </p:nvSpPr>
        <p:spPr>
          <a:xfrm>
            <a:off x="2494089" y="1385065"/>
            <a:ext cx="6836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SemiBold" panose="00000700000000000000" pitchFamily="2" charset="0"/>
              </a:rPr>
              <a:t>Value Demonstration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Poppins SemiBold" panose="00000700000000000000" pitchFamily="2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E5502DC-EA84-6A26-D11E-F15C656B0734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6A5F5C90-82C7-B6EA-C6BB-51B6374CE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211A543-8BC2-4615-DF1B-750A2F2F2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bservation-tool_18366">
            <a:extLst>
              <a:ext uri="{FF2B5EF4-FFF2-40B4-BE49-F238E27FC236}">
                <a16:creationId xmlns:a16="http://schemas.microsoft.com/office/drawing/2014/main" id="{0EEB7AC2-95F3-F8C3-B822-1F3C865469A7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B8A395-1223-9834-08B8-BA2AB096A102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1DA8E7CC-6459-437D-1A24-F65994B55B40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1355132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0F7A17D-C823-1BE0-4C97-51E03543AE0A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B63E42A-F9F6-B6BE-0190-98CFFC9C0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1704576-6A3E-62A6-15D0-AA929843E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bservation-tool_18366">
            <a:extLst>
              <a:ext uri="{FF2B5EF4-FFF2-40B4-BE49-F238E27FC236}">
                <a16:creationId xmlns:a16="http://schemas.microsoft.com/office/drawing/2014/main" id="{C5E6B081-9D2A-4DDC-D0F1-699E301227E1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C2BD0C-6FCC-725A-68BD-EB9B6D26F943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404556C-D12E-04F7-4FA2-41B6B5E7EA11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C036205C-0D59-C868-F826-98B703C931BE}"/>
              </a:ext>
            </a:extLst>
          </p:cNvPr>
          <p:cNvSpPr txBox="1">
            <a:spLocks/>
          </p:cNvSpPr>
          <p:nvPr/>
        </p:nvSpPr>
        <p:spPr>
          <a:xfrm>
            <a:off x="622300" y="1376160"/>
            <a:ext cx="9144000" cy="782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Three - Act Structure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EAA23E04-A4B2-4E73-6E3C-5CAC8AF37FBF}"/>
              </a:ext>
            </a:extLst>
          </p:cNvPr>
          <p:cNvSpPr/>
          <p:nvPr/>
        </p:nvSpPr>
        <p:spPr>
          <a:xfrm>
            <a:off x="6845300" y="1403507"/>
            <a:ext cx="3784600" cy="5956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B1141BEF-1538-6678-EBE4-B963C0D8A5B9}"/>
              </a:ext>
            </a:extLst>
          </p:cNvPr>
          <p:cNvSpPr>
            <a:spLocks noChangeAspect="1"/>
          </p:cNvSpPr>
          <p:nvPr/>
        </p:nvSpPr>
        <p:spPr>
          <a:xfrm>
            <a:off x="6842598" y="2627775"/>
            <a:ext cx="464666" cy="442322"/>
          </a:xfrm>
          <a:custGeom>
            <a:avLst/>
            <a:gdLst>
              <a:gd name="connsiteX0" fmla="*/ 748185 w 751501"/>
              <a:gd name="connsiteY0" fmla="*/ 576678 h 715371"/>
              <a:gd name="connsiteX1" fmla="*/ 725062 w 751501"/>
              <a:gd name="connsiteY1" fmla="*/ 510922 h 715371"/>
              <a:gd name="connsiteX2" fmla="*/ 516231 w 751501"/>
              <a:gd name="connsiteY2" fmla="*/ 114938 h 715371"/>
              <a:gd name="connsiteX3" fmla="*/ 473598 w 751501"/>
              <a:gd name="connsiteY3" fmla="*/ 49182 h 715371"/>
              <a:gd name="connsiteX4" fmla="*/ 277774 w 751501"/>
              <a:gd name="connsiteY4" fmla="*/ 50627 h 715371"/>
              <a:gd name="connsiteX5" fmla="*/ 230805 w 751501"/>
              <a:gd name="connsiteY5" fmla="*/ 125055 h 715371"/>
              <a:gd name="connsiteX6" fmla="*/ 46543 w 751501"/>
              <a:gd name="connsiteY6" fmla="*/ 474792 h 715371"/>
              <a:gd name="connsiteX7" fmla="*/ 11136 w 751501"/>
              <a:gd name="connsiteY7" fmla="*/ 553555 h 715371"/>
              <a:gd name="connsiteX8" fmla="*/ 95680 w 751501"/>
              <a:gd name="connsiteY8" fmla="*/ 707468 h 715371"/>
              <a:gd name="connsiteX9" fmla="*/ 161436 w 751501"/>
              <a:gd name="connsiteY9" fmla="*/ 714694 h 715371"/>
              <a:gd name="connsiteX10" fmla="*/ 376770 w 751501"/>
              <a:gd name="connsiteY10" fmla="*/ 714694 h 715371"/>
              <a:gd name="connsiteX11" fmla="*/ 376770 w 751501"/>
              <a:gd name="connsiteY11" fmla="*/ 715417 h 715371"/>
              <a:gd name="connsiteX12" fmla="*/ 543690 w 751501"/>
              <a:gd name="connsiteY12" fmla="*/ 715417 h 715371"/>
              <a:gd name="connsiteX13" fmla="*/ 634015 w 751501"/>
              <a:gd name="connsiteY13" fmla="*/ 711804 h 715371"/>
              <a:gd name="connsiteX14" fmla="*/ 717836 w 751501"/>
              <a:gd name="connsiteY14" fmla="*/ 670616 h 715371"/>
              <a:gd name="connsiteX15" fmla="*/ 748185 w 751501"/>
              <a:gd name="connsiteY15" fmla="*/ 576678 h 715371"/>
              <a:gd name="connsiteX16" fmla="*/ 644131 w 751501"/>
              <a:gd name="connsiteY16" fmla="*/ 640267 h 715371"/>
              <a:gd name="connsiteX17" fmla="*/ 595717 w 751501"/>
              <a:gd name="connsiteY17" fmla="*/ 646047 h 715371"/>
              <a:gd name="connsiteX18" fmla="*/ 376770 w 751501"/>
              <a:gd name="connsiteY18" fmla="*/ 646047 h 715371"/>
              <a:gd name="connsiteX19" fmla="*/ 376770 w 751501"/>
              <a:gd name="connsiteY19" fmla="*/ 646047 h 715371"/>
              <a:gd name="connsiteX20" fmla="*/ 159991 w 751501"/>
              <a:gd name="connsiteY20" fmla="*/ 646047 h 715371"/>
              <a:gd name="connsiteX21" fmla="*/ 114467 w 751501"/>
              <a:gd name="connsiteY21" fmla="*/ 640989 h 715371"/>
              <a:gd name="connsiteX22" fmla="*/ 76170 w 751501"/>
              <a:gd name="connsiteY22" fmla="*/ 573788 h 715371"/>
              <a:gd name="connsiteX23" fmla="*/ 95680 w 751501"/>
              <a:gd name="connsiteY23" fmla="*/ 528264 h 715371"/>
              <a:gd name="connsiteX24" fmla="*/ 302343 w 751501"/>
              <a:gd name="connsiteY24" fmla="*/ 136616 h 715371"/>
              <a:gd name="connsiteX25" fmla="*/ 331246 w 751501"/>
              <a:gd name="connsiteY25" fmla="*/ 92538 h 715371"/>
              <a:gd name="connsiteX26" fmla="*/ 422294 w 751501"/>
              <a:gd name="connsiteY26" fmla="*/ 92538 h 715371"/>
              <a:gd name="connsiteX27" fmla="*/ 456256 w 751501"/>
              <a:gd name="connsiteY27" fmla="*/ 146010 h 715371"/>
              <a:gd name="connsiteX28" fmla="*/ 662919 w 751501"/>
              <a:gd name="connsiteY28" fmla="*/ 538380 h 715371"/>
              <a:gd name="connsiteX29" fmla="*/ 678093 w 751501"/>
              <a:gd name="connsiteY29" fmla="*/ 575955 h 715371"/>
              <a:gd name="connsiteX30" fmla="*/ 644131 w 751501"/>
              <a:gd name="connsiteY30" fmla="*/ 640267 h 715371"/>
              <a:gd name="connsiteX31" fmla="*/ 410732 w 751501"/>
              <a:gd name="connsiteY31" fmla="*/ 278968 h 715371"/>
              <a:gd name="connsiteX32" fmla="*/ 409287 w 751501"/>
              <a:gd name="connsiteY32" fmla="*/ 265961 h 715371"/>
              <a:gd name="connsiteX33" fmla="*/ 371712 w 751501"/>
              <a:gd name="connsiteY33" fmla="*/ 242115 h 715371"/>
              <a:gd name="connsiteX34" fmla="*/ 343531 w 751501"/>
              <a:gd name="connsiteY34" fmla="*/ 275355 h 715371"/>
              <a:gd name="connsiteX35" fmla="*/ 344253 w 751501"/>
              <a:gd name="connsiteY35" fmla="*/ 444443 h 715371"/>
              <a:gd name="connsiteX36" fmla="*/ 347866 w 751501"/>
              <a:gd name="connsiteY36" fmla="*/ 459617 h 715371"/>
              <a:gd name="connsiteX37" fmla="*/ 384719 w 751501"/>
              <a:gd name="connsiteY37" fmla="*/ 477682 h 715371"/>
              <a:gd name="connsiteX38" fmla="*/ 412177 w 751501"/>
              <a:gd name="connsiteY38" fmla="*/ 444443 h 715371"/>
              <a:gd name="connsiteX39" fmla="*/ 412177 w 751501"/>
              <a:gd name="connsiteY39" fmla="*/ 359899 h 715371"/>
              <a:gd name="connsiteX40" fmla="*/ 411455 w 751501"/>
              <a:gd name="connsiteY40" fmla="*/ 359899 h 715371"/>
              <a:gd name="connsiteX41" fmla="*/ 410732 w 751501"/>
              <a:gd name="connsiteY41" fmla="*/ 278968 h 715371"/>
              <a:gd name="connsiteX42" fmla="*/ 377493 w 751501"/>
              <a:gd name="connsiteY42" fmla="*/ 512367 h 715371"/>
              <a:gd name="connsiteX43" fmla="*/ 343531 w 751501"/>
              <a:gd name="connsiteY43" fmla="*/ 546329 h 715371"/>
              <a:gd name="connsiteX44" fmla="*/ 376770 w 751501"/>
              <a:gd name="connsiteY44" fmla="*/ 580291 h 715371"/>
              <a:gd name="connsiteX45" fmla="*/ 410732 w 751501"/>
              <a:gd name="connsiteY45" fmla="*/ 547051 h 715371"/>
              <a:gd name="connsiteX46" fmla="*/ 377493 w 751501"/>
              <a:gd name="connsiteY46" fmla="*/ 512367 h 71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51501" h="715371">
                <a:moveTo>
                  <a:pt x="748185" y="576678"/>
                </a:moveTo>
                <a:cubicBezTo>
                  <a:pt x="745295" y="553555"/>
                  <a:pt x="735901" y="531877"/>
                  <a:pt x="725062" y="510922"/>
                </a:cubicBezTo>
                <a:cubicBezTo>
                  <a:pt x="655693" y="378686"/>
                  <a:pt x="586323" y="246451"/>
                  <a:pt x="516231" y="114938"/>
                </a:cubicBezTo>
                <a:cubicBezTo>
                  <a:pt x="503947" y="91815"/>
                  <a:pt x="489495" y="70137"/>
                  <a:pt x="473598" y="49182"/>
                </a:cubicBezTo>
                <a:cubicBezTo>
                  <a:pt x="428797" y="-10794"/>
                  <a:pt x="323298" y="-11516"/>
                  <a:pt x="277774" y="50627"/>
                </a:cubicBezTo>
                <a:cubicBezTo>
                  <a:pt x="260432" y="74473"/>
                  <a:pt x="244535" y="99041"/>
                  <a:pt x="230805" y="125055"/>
                </a:cubicBezTo>
                <a:cubicBezTo>
                  <a:pt x="168662" y="241393"/>
                  <a:pt x="107241" y="357731"/>
                  <a:pt x="46543" y="474792"/>
                </a:cubicBezTo>
                <a:cubicBezTo>
                  <a:pt x="33536" y="500083"/>
                  <a:pt x="21252" y="526096"/>
                  <a:pt x="11136" y="553555"/>
                </a:cubicBezTo>
                <a:cubicBezTo>
                  <a:pt x="-15600" y="625092"/>
                  <a:pt x="38594" y="695906"/>
                  <a:pt x="95680" y="707468"/>
                </a:cubicBezTo>
                <a:cubicBezTo>
                  <a:pt x="117358" y="711804"/>
                  <a:pt x="139758" y="714694"/>
                  <a:pt x="161436" y="714694"/>
                </a:cubicBezTo>
                <a:cubicBezTo>
                  <a:pt x="232973" y="715417"/>
                  <a:pt x="304510" y="714694"/>
                  <a:pt x="376770" y="714694"/>
                </a:cubicBezTo>
                <a:lnTo>
                  <a:pt x="376770" y="715417"/>
                </a:lnTo>
                <a:cubicBezTo>
                  <a:pt x="432410" y="715417"/>
                  <a:pt x="488050" y="716139"/>
                  <a:pt x="543690" y="715417"/>
                </a:cubicBezTo>
                <a:cubicBezTo>
                  <a:pt x="574039" y="715417"/>
                  <a:pt x="603666" y="713971"/>
                  <a:pt x="634015" y="711804"/>
                </a:cubicBezTo>
                <a:cubicBezTo>
                  <a:pt x="667254" y="709636"/>
                  <a:pt x="696158" y="695906"/>
                  <a:pt x="717836" y="670616"/>
                </a:cubicBezTo>
                <a:cubicBezTo>
                  <a:pt x="740237" y="643157"/>
                  <a:pt x="752521" y="612085"/>
                  <a:pt x="748185" y="576678"/>
                </a:cubicBezTo>
                <a:close/>
                <a:moveTo>
                  <a:pt x="644131" y="640267"/>
                </a:moveTo>
                <a:cubicBezTo>
                  <a:pt x="628234" y="644602"/>
                  <a:pt x="611614" y="646047"/>
                  <a:pt x="595717" y="646047"/>
                </a:cubicBezTo>
                <a:cubicBezTo>
                  <a:pt x="522735" y="646770"/>
                  <a:pt x="449752" y="646047"/>
                  <a:pt x="376770" y="646047"/>
                </a:cubicBezTo>
                <a:lnTo>
                  <a:pt x="376770" y="646047"/>
                </a:lnTo>
                <a:cubicBezTo>
                  <a:pt x="304510" y="646047"/>
                  <a:pt x="232251" y="646047"/>
                  <a:pt x="159991" y="646047"/>
                </a:cubicBezTo>
                <a:cubicBezTo>
                  <a:pt x="144816" y="646047"/>
                  <a:pt x="129642" y="644602"/>
                  <a:pt x="114467" y="640989"/>
                </a:cubicBezTo>
                <a:cubicBezTo>
                  <a:pt x="84118" y="634486"/>
                  <a:pt x="66053" y="602691"/>
                  <a:pt x="76170" y="573788"/>
                </a:cubicBezTo>
                <a:cubicBezTo>
                  <a:pt x="81228" y="557890"/>
                  <a:pt x="88454" y="542716"/>
                  <a:pt x="95680" y="528264"/>
                </a:cubicBezTo>
                <a:cubicBezTo>
                  <a:pt x="164326" y="397474"/>
                  <a:pt x="232973" y="267406"/>
                  <a:pt x="302343" y="136616"/>
                </a:cubicBezTo>
                <a:cubicBezTo>
                  <a:pt x="310291" y="120719"/>
                  <a:pt x="321130" y="106990"/>
                  <a:pt x="331246" y="92538"/>
                </a:cubicBezTo>
                <a:cubicBezTo>
                  <a:pt x="350034" y="65079"/>
                  <a:pt x="404229" y="65802"/>
                  <a:pt x="422294" y="92538"/>
                </a:cubicBezTo>
                <a:cubicBezTo>
                  <a:pt x="433855" y="109880"/>
                  <a:pt x="446139" y="127222"/>
                  <a:pt x="456256" y="146010"/>
                </a:cubicBezTo>
                <a:cubicBezTo>
                  <a:pt x="525625" y="276800"/>
                  <a:pt x="594272" y="407590"/>
                  <a:pt x="662919" y="538380"/>
                </a:cubicBezTo>
                <a:cubicBezTo>
                  <a:pt x="669422" y="549942"/>
                  <a:pt x="674480" y="562949"/>
                  <a:pt x="678093" y="575955"/>
                </a:cubicBezTo>
                <a:cubicBezTo>
                  <a:pt x="686764" y="601969"/>
                  <a:pt x="670867" y="633041"/>
                  <a:pt x="644131" y="640267"/>
                </a:cubicBezTo>
                <a:close/>
                <a:moveTo>
                  <a:pt x="410732" y="278968"/>
                </a:moveTo>
                <a:cubicBezTo>
                  <a:pt x="410732" y="274632"/>
                  <a:pt x="410732" y="269574"/>
                  <a:pt x="409287" y="265961"/>
                </a:cubicBezTo>
                <a:cubicBezTo>
                  <a:pt x="404951" y="249341"/>
                  <a:pt x="389054" y="239225"/>
                  <a:pt x="371712" y="242115"/>
                </a:cubicBezTo>
                <a:cubicBezTo>
                  <a:pt x="355815" y="244283"/>
                  <a:pt x="343531" y="258012"/>
                  <a:pt x="343531" y="275355"/>
                </a:cubicBezTo>
                <a:cubicBezTo>
                  <a:pt x="343531" y="331717"/>
                  <a:pt x="343531" y="388080"/>
                  <a:pt x="344253" y="444443"/>
                </a:cubicBezTo>
                <a:cubicBezTo>
                  <a:pt x="344253" y="449501"/>
                  <a:pt x="345698" y="455282"/>
                  <a:pt x="347866" y="459617"/>
                </a:cubicBezTo>
                <a:cubicBezTo>
                  <a:pt x="354370" y="473347"/>
                  <a:pt x="370267" y="481295"/>
                  <a:pt x="384719" y="477682"/>
                </a:cubicBezTo>
                <a:cubicBezTo>
                  <a:pt x="400616" y="474069"/>
                  <a:pt x="411455" y="461062"/>
                  <a:pt x="412177" y="444443"/>
                </a:cubicBezTo>
                <a:cubicBezTo>
                  <a:pt x="412177" y="416261"/>
                  <a:pt x="412177" y="388080"/>
                  <a:pt x="412177" y="359899"/>
                </a:cubicBezTo>
                <a:lnTo>
                  <a:pt x="411455" y="359899"/>
                </a:lnTo>
                <a:cubicBezTo>
                  <a:pt x="410732" y="332440"/>
                  <a:pt x="410732" y="305704"/>
                  <a:pt x="410732" y="278968"/>
                </a:cubicBezTo>
                <a:close/>
                <a:moveTo>
                  <a:pt x="377493" y="512367"/>
                </a:moveTo>
                <a:cubicBezTo>
                  <a:pt x="358705" y="511644"/>
                  <a:pt x="343531" y="527541"/>
                  <a:pt x="343531" y="546329"/>
                </a:cubicBezTo>
                <a:cubicBezTo>
                  <a:pt x="343531" y="565116"/>
                  <a:pt x="357983" y="580291"/>
                  <a:pt x="376770" y="580291"/>
                </a:cubicBezTo>
                <a:cubicBezTo>
                  <a:pt x="395558" y="580291"/>
                  <a:pt x="410732" y="565839"/>
                  <a:pt x="410732" y="547051"/>
                </a:cubicBezTo>
                <a:cubicBezTo>
                  <a:pt x="410732" y="527541"/>
                  <a:pt x="396280" y="512367"/>
                  <a:pt x="377493" y="51236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7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Google Shape;88;p30">
            <a:extLst>
              <a:ext uri="{FF2B5EF4-FFF2-40B4-BE49-F238E27FC236}">
                <a16:creationId xmlns:a16="http://schemas.microsoft.com/office/drawing/2014/main" id="{410A591B-F96D-3B47-952D-640C9FF5EE00}"/>
              </a:ext>
            </a:extLst>
          </p:cNvPr>
          <p:cNvSpPr txBox="1"/>
          <p:nvPr/>
        </p:nvSpPr>
        <p:spPr>
          <a:xfrm>
            <a:off x="7727826" y="2387292"/>
            <a:ext cx="330847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ea"/>
                <a:ea typeface="+mj-ea"/>
                <a:cs typeface="DM Sans Light"/>
                <a:sym typeface="DM Sans Light"/>
              </a:rPr>
              <a:t>The solution has a three - act architecture consisting of the process layer, data layer, and experience layer</a:t>
            </a:r>
          </a:p>
        </p:txBody>
      </p:sp>
      <p:sp>
        <p:nvSpPr>
          <p:cNvPr id="32" name="Freeform 151">
            <a:extLst>
              <a:ext uri="{FF2B5EF4-FFF2-40B4-BE49-F238E27FC236}">
                <a16:creationId xmlns:a16="http://schemas.microsoft.com/office/drawing/2014/main" id="{7EBE29AE-97E9-870F-015F-E65697AB53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43720" y="4138800"/>
            <a:ext cx="463544" cy="481604"/>
          </a:xfrm>
          <a:custGeom>
            <a:avLst/>
            <a:gdLst>
              <a:gd name="T0" fmla="*/ 95 w 154"/>
              <a:gd name="T1" fmla="*/ 144 h 160"/>
              <a:gd name="T2" fmla="*/ 87 w 154"/>
              <a:gd name="T3" fmla="*/ 157 h 160"/>
              <a:gd name="T4" fmla="*/ 70 w 154"/>
              <a:gd name="T5" fmla="*/ 160 h 160"/>
              <a:gd name="T6" fmla="*/ 64 w 154"/>
              <a:gd name="T7" fmla="*/ 152 h 160"/>
              <a:gd name="T8" fmla="*/ 58 w 154"/>
              <a:gd name="T9" fmla="*/ 141 h 160"/>
              <a:gd name="T10" fmla="*/ 90 w 154"/>
              <a:gd name="T11" fmla="*/ 136 h 160"/>
              <a:gd name="T12" fmla="*/ 116 w 154"/>
              <a:gd name="T13" fmla="*/ 77 h 160"/>
              <a:gd name="T14" fmla="*/ 95 w 154"/>
              <a:gd name="T15" fmla="*/ 125 h 160"/>
              <a:gd name="T16" fmla="*/ 64 w 154"/>
              <a:gd name="T17" fmla="*/ 129 h 160"/>
              <a:gd name="T18" fmla="*/ 48 w 154"/>
              <a:gd name="T19" fmla="*/ 104 h 160"/>
              <a:gd name="T20" fmla="*/ 76 w 154"/>
              <a:gd name="T21" fmla="*/ 37 h 160"/>
              <a:gd name="T22" fmla="*/ 81 w 154"/>
              <a:gd name="T23" fmla="*/ 53 h 160"/>
              <a:gd name="T24" fmla="*/ 48 w 154"/>
              <a:gd name="T25" fmla="*/ 77 h 160"/>
              <a:gd name="T26" fmla="*/ 57 w 154"/>
              <a:gd name="T27" fmla="*/ 77 h 160"/>
              <a:gd name="T28" fmla="*/ 81 w 154"/>
              <a:gd name="T29" fmla="*/ 53 h 160"/>
              <a:gd name="T30" fmla="*/ 81 w 154"/>
              <a:gd name="T31" fmla="*/ 20 h 160"/>
              <a:gd name="T32" fmla="*/ 76 w 154"/>
              <a:gd name="T33" fmla="*/ 0 h 160"/>
              <a:gd name="T34" fmla="*/ 73 w 154"/>
              <a:gd name="T35" fmla="*/ 20 h 160"/>
              <a:gd name="T36" fmla="*/ 23 w 154"/>
              <a:gd name="T37" fmla="*/ 77 h 160"/>
              <a:gd name="T38" fmla="*/ 4 w 154"/>
              <a:gd name="T39" fmla="*/ 73 h 160"/>
              <a:gd name="T40" fmla="*/ 4 w 154"/>
              <a:gd name="T41" fmla="*/ 81 h 160"/>
              <a:gd name="T42" fmla="*/ 23 w 154"/>
              <a:gd name="T43" fmla="*/ 77 h 160"/>
              <a:gd name="T44" fmla="*/ 133 w 154"/>
              <a:gd name="T45" fmla="*/ 73 h 160"/>
              <a:gd name="T46" fmla="*/ 133 w 154"/>
              <a:gd name="T47" fmla="*/ 81 h 160"/>
              <a:gd name="T48" fmla="*/ 154 w 154"/>
              <a:gd name="T49" fmla="*/ 77 h 160"/>
              <a:gd name="T50" fmla="*/ 33 w 154"/>
              <a:gd name="T51" fmla="*/ 113 h 160"/>
              <a:gd name="T52" fmla="*/ 22 w 154"/>
              <a:gd name="T53" fmla="*/ 131 h 160"/>
              <a:gd name="T54" fmla="*/ 28 w 154"/>
              <a:gd name="T55" fmla="*/ 131 h 160"/>
              <a:gd name="T56" fmla="*/ 39 w 154"/>
              <a:gd name="T57" fmla="*/ 113 h 160"/>
              <a:gd name="T58" fmla="*/ 117 w 154"/>
              <a:gd name="T59" fmla="*/ 41 h 160"/>
              <a:gd name="T60" fmla="*/ 131 w 154"/>
              <a:gd name="T61" fmla="*/ 29 h 160"/>
              <a:gd name="T62" fmla="*/ 124 w 154"/>
              <a:gd name="T63" fmla="*/ 22 h 160"/>
              <a:gd name="T64" fmla="*/ 113 w 154"/>
              <a:gd name="T65" fmla="*/ 40 h 160"/>
              <a:gd name="T66" fmla="*/ 33 w 154"/>
              <a:gd name="T67" fmla="*/ 40 h 160"/>
              <a:gd name="T68" fmla="*/ 39 w 154"/>
              <a:gd name="T69" fmla="*/ 40 h 160"/>
              <a:gd name="T70" fmla="*/ 28 w 154"/>
              <a:gd name="T71" fmla="*/ 22 h 160"/>
              <a:gd name="T72" fmla="*/ 22 w 154"/>
              <a:gd name="T73" fmla="*/ 29 h 160"/>
              <a:gd name="T74" fmla="*/ 33 w 154"/>
              <a:gd name="T75" fmla="*/ 40 h 160"/>
              <a:gd name="T76" fmla="*/ 113 w 154"/>
              <a:gd name="T77" fmla="*/ 113 h 160"/>
              <a:gd name="T78" fmla="*/ 124 w 154"/>
              <a:gd name="T79" fmla="*/ 131 h 160"/>
              <a:gd name="T80" fmla="*/ 131 w 154"/>
              <a:gd name="T81" fmla="*/ 131 h 160"/>
              <a:gd name="T82" fmla="*/ 119 w 154"/>
              <a:gd name="T83" fmla="*/ 113 h 160"/>
              <a:gd name="T84" fmla="*/ 119 w 154"/>
              <a:gd name="T85" fmla="*/ 11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60">
                <a:moveTo>
                  <a:pt x="95" y="141"/>
                </a:moveTo>
                <a:cubicBezTo>
                  <a:pt x="95" y="144"/>
                  <a:pt x="95" y="144"/>
                  <a:pt x="95" y="144"/>
                </a:cubicBezTo>
                <a:cubicBezTo>
                  <a:pt x="95" y="148"/>
                  <a:pt x="92" y="152"/>
                  <a:pt x="89" y="15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6" y="159"/>
                  <a:pt x="85" y="160"/>
                  <a:pt x="82" y="160"/>
                </a:cubicBezTo>
                <a:cubicBezTo>
                  <a:pt x="70" y="160"/>
                  <a:pt x="70" y="160"/>
                  <a:pt x="70" y="160"/>
                </a:cubicBezTo>
                <a:cubicBezTo>
                  <a:pt x="69" y="160"/>
                  <a:pt x="66" y="159"/>
                  <a:pt x="65" y="157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60" y="152"/>
                  <a:pt x="58" y="148"/>
                  <a:pt x="58" y="144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58" y="138"/>
                  <a:pt x="60" y="136"/>
                  <a:pt x="63" y="136"/>
                </a:cubicBezTo>
                <a:cubicBezTo>
                  <a:pt x="90" y="136"/>
                  <a:pt x="90" y="136"/>
                  <a:pt x="90" y="136"/>
                </a:cubicBezTo>
                <a:cubicBezTo>
                  <a:pt x="92" y="136"/>
                  <a:pt x="95" y="138"/>
                  <a:pt x="95" y="141"/>
                </a:cubicBezTo>
                <a:close/>
                <a:moveTo>
                  <a:pt x="116" y="77"/>
                </a:moveTo>
                <a:cubicBezTo>
                  <a:pt x="116" y="88"/>
                  <a:pt x="112" y="97"/>
                  <a:pt x="105" y="105"/>
                </a:cubicBezTo>
                <a:cubicBezTo>
                  <a:pt x="100" y="110"/>
                  <a:pt x="96" y="117"/>
                  <a:pt x="95" y="125"/>
                </a:cubicBezTo>
                <a:cubicBezTo>
                  <a:pt x="95" y="127"/>
                  <a:pt x="92" y="129"/>
                  <a:pt x="89" y="129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62" y="129"/>
                  <a:pt x="58" y="127"/>
                  <a:pt x="58" y="125"/>
                </a:cubicBezTo>
                <a:cubicBezTo>
                  <a:pt x="57" y="117"/>
                  <a:pt x="53" y="110"/>
                  <a:pt x="48" y="104"/>
                </a:cubicBezTo>
                <a:cubicBezTo>
                  <a:pt x="42" y="97"/>
                  <a:pt x="37" y="88"/>
                  <a:pt x="37" y="78"/>
                </a:cubicBezTo>
                <a:cubicBezTo>
                  <a:pt x="37" y="56"/>
                  <a:pt x="54" y="37"/>
                  <a:pt x="76" y="37"/>
                </a:cubicBezTo>
                <a:cubicBezTo>
                  <a:pt x="99" y="37"/>
                  <a:pt x="116" y="54"/>
                  <a:pt x="116" y="77"/>
                </a:cubicBezTo>
                <a:close/>
                <a:moveTo>
                  <a:pt x="81" y="53"/>
                </a:moveTo>
                <a:cubicBezTo>
                  <a:pt x="81" y="51"/>
                  <a:pt x="79" y="48"/>
                  <a:pt x="76" y="48"/>
                </a:cubicBezTo>
                <a:cubicBezTo>
                  <a:pt x="60" y="48"/>
                  <a:pt x="48" y="61"/>
                  <a:pt x="48" y="77"/>
                </a:cubicBezTo>
                <a:cubicBezTo>
                  <a:pt x="48" y="79"/>
                  <a:pt x="50" y="81"/>
                  <a:pt x="53" y="81"/>
                </a:cubicBezTo>
                <a:cubicBezTo>
                  <a:pt x="55" y="81"/>
                  <a:pt x="57" y="79"/>
                  <a:pt x="57" y="77"/>
                </a:cubicBezTo>
                <a:cubicBezTo>
                  <a:pt x="57" y="65"/>
                  <a:pt x="65" y="57"/>
                  <a:pt x="76" y="57"/>
                </a:cubicBezTo>
                <a:cubicBezTo>
                  <a:pt x="79" y="57"/>
                  <a:pt x="81" y="56"/>
                  <a:pt x="81" y="53"/>
                </a:cubicBezTo>
                <a:close/>
                <a:moveTo>
                  <a:pt x="76" y="24"/>
                </a:moveTo>
                <a:cubicBezTo>
                  <a:pt x="79" y="24"/>
                  <a:pt x="81" y="22"/>
                  <a:pt x="81" y="20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1"/>
                  <a:pt x="79" y="0"/>
                  <a:pt x="76" y="0"/>
                </a:cubicBezTo>
                <a:cubicBezTo>
                  <a:pt x="74" y="0"/>
                  <a:pt x="73" y="1"/>
                  <a:pt x="73" y="4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2"/>
                  <a:pt x="74" y="24"/>
                  <a:pt x="76" y="24"/>
                </a:cubicBezTo>
                <a:close/>
                <a:moveTo>
                  <a:pt x="23" y="77"/>
                </a:moveTo>
                <a:cubicBezTo>
                  <a:pt x="23" y="74"/>
                  <a:pt x="22" y="73"/>
                  <a:pt x="20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3"/>
                  <a:pt x="0" y="74"/>
                  <a:pt x="0" y="77"/>
                </a:cubicBezTo>
                <a:cubicBezTo>
                  <a:pt x="0" y="79"/>
                  <a:pt x="1" y="81"/>
                  <a:pt x="4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2" y="81"/>
                  <a:pt x="23" y="79"/>
                  <a:pt x="23" y="77"/>
                </a:cubicBezTo>
                <a:close/>
                <a:moveTo>
                  <a:pt x="149" y="73"/>
                </a:moveTo>
                <a:cubicBezTo>
                  <a:pt x="133" y="73"/>
                  <a:pt x="133" y="73"/>
                  <a:pt x="133" y="73"/>
                </a:cubicBezTo>
                <a:cubicBezTo>
                  <a:pt x="131" y="73"/>
                  <a:pt x="129" y="74"/>
                  <a:pt x="129" y="77"/>
                </a:cubicBezTo>
                <a:cubicBezTo>
                  <a:pt x="129" y="79"/>
                  <a:pt x="131" y="81"/>
                  <a:pt x="133" y="81"/>
                </a:cubicBezTo>
                <a:cubicBezTo>
                  <a:pt x="149" y="81"/>
                  <a:pt x="149" y="81"/>
                  <a:pt x="149" y="81"/>
                </a:cubicBezTo>
                <a:cubicBezTo>
                  <a:pt x="152" y="81"/>
                  <a:pt x="154" y="79"/>
                  <a:pt x="154" y="77"/>
                </a:cubicBezTo>
                <a:cubicBezTo>
                  <a:pt x="154" y="74"/>
                  <a:pt x="152" y="73"/>
                  <a:pt x="149" y="73"/>
                </a:cubicBezTo>
                <a:close/>
                <a:moveTo>
                  <a:pt x="33" y="113"/>
                </a:moveTo>
                <a:cubicBezTo>
                  <a:pt x="22" y="125"/>
                  <a:pt x="22" y="125"/>
                  <a:pt x="22" y="125"/>
                </a:cubicBezTo>
                <a:cubicBezTo>
                  <a:pt x="20" y="127"/>
                  <a:pt x="20" y="129"/>
                  <a:pt x="22" y="131"/>
                </a:cubicBezTo>
                <a:cubicBezTo>
                  <a:pt x="23" y="132"/>
                  <a:pt x="25" y="133"/>
                  <a:pt x="25" y="133"/>
                </a:cubicBezTo>
                <a:cubicBezTo>
                  <a:pt x="26" y="133"/>
                  <a:pt x="27" y="132"/>
                  <a:pt x="28" y="131"/>
                </a:cubicBezTo>
                <a:cubicBezTo>
                  <a:pt x="39" y="120"/>
                  <a:pt x="39" y="120"/>
                  <a:pt x="39" y="120"/>
                </a:cubicBezTo>
                <a:cubicBezTo>
                  <a:pt x="41" y="118"/>
                  <a:pt x="41" y="116"/>
                  <a:pt x="39" y="113"/>
                </a:cubicBezTo>
                <a:cubicBezTo>
                  <a:pt x="38" y="112"/>
                  <a:pt x="34" y="112"/>
                  <a:pt x="33" y="113"/>
                </a:cubicBezTo>
                <a:close/>
                <a:moveTo>
                  <a:pt x="117" y="41"/>
                </a:moveTo>
                <a:cubicBezTo>
                  <a:pt x="118" y="41"/>
                  <a:pt x="119" y="41"/>
                  <a:pt x="119" y="4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33" y="27"/>
                  <a:pt x="133" y="24"/>
                  <a:pt x="131" y="22"/>
                </a:cubicBezTo>
                <a:cubicBezTo>
                  <a:pt x="129" y="20"/>
                  <a:pt x="127" y="20"/>
                  <a:pt x="124" y="22"/>
                </a:cubicBezTo>
                <a:cubicBezTo>
                  <a:pt x="113" y="33"/>
                  <a:pt x="113" y="33"/>
                  <a:pt x="113" y="33"/>
                </a:cubicBezTo>
                <a:cubicBezTo>
                  <a:pt x="112" y="35"/>
                  <a:pt x="112" y="38"/>
                  <a:pt x="113" y="40"/>
                </a:cubicBezTo>
                <a:cubicBezTo>
                  <a:pt x="115" y="41"/>
                  <a:pt x="116" y="41"/>
                  <a:pt x="117" y="41"/>
                </a:cubicBezTo>
                <a:close/>
                <a:moveTo>
                  <a:pt x="33" y="40"/>
                </a:moveTo>
                <a:cubicBezTo>
                  <a:pt x="34" y="41"/>
                  <a:pt x="36" y="41"/>
                  <a:pt x="36" y="41"/>
                </a:cubicBezTo>
                <a:cubicBezTo>
                  <a:pt x="37" y="41"/>
                  <a:pt x="38" y="41"/>
                  <a:pt x="39" y="40"/>
                </a:cubicBezTo>
                <a:cubicBezTo>
                  <a:pt x="41" y="38"/>
                  <a:pt x="41" y="35"/>
                  <a:pt x="39" y="33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0"/>
                  <a:pt x="23" y="20"/>
                  <a:pt x="22" y="22"/>
                </a:cubicBezTo>
                <a:cubicBezTo>
                  <a:pt x="20" y="24"/>
                  <a:pt x="20" y="27"/>
                  <a:pt x="22" y="29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lose/>
                <a:moveTo>
                  <a:pt x="119" y="113"/>
                </a:moveTo>
                <a:cubicBezTo>
                  <a:pt x="118" y="112"/>
                  <a:pt x="116" y="112"/>
                  <a:pt x="113" y="113"/>
                </a:cubicBezTo>
                <a:cubicBezTo>
                  <a:pt x="112" y="116"/>
                  <a:pt x="112" y="118"/>
                  <a:pt x="113" y="120"/>
                </a:cubicBezTo>
                <a:cubicBezTo>
                  <a:pt x="124" y="131"/>
                  <a:pt x="124" y="131"/>
                  <a:pt x="124" y="131"/>
                </a:cubicBezTo>
                <a:cubicBezTo>
                  <a:pt x="126" y="132"/>
                  <a:pt x="127" y="133"/>
                  <a:pt x="128" y="133"/>
                </a:cubicBezTo>
                <a:cubicBezTo>
                  <a:pt x="129" y="133"/>
                  <a:pt x="131" y="132"/>
                  <a:pt x="131" y="131"/>
                </a:cubicBezTo>
                <a:cubicBezTo>
                  <a:pt x="133" y="129"/>
                  <a:pt x="133" y="127"/>
                  <a:pt x="131" y="125"/>
                </a:cubicBezTo>
                <a:cubicBezTo>
                  <a:pt x="119" y="113"/>
                  <a:pt x="119" y="113"/>
                  <a:pt x="119" y="113"/>
                </a:cubicBezTo>
                <a:cubicBezTo>
                  <a:pt x="119" y="113"/>
                  <a:pt x="119" y="113"/>
                  <a:pt x="119" y="113"/>
                </a:cubicBezTo>
                <a:close/>
                <a:moveTo>
                  <a:pt x="119" y="113"/>
                </a:moveTo>
                <a:cubicBezTo>
                  <a:pt x="119" y="113"/>
                  <a:pt x="119" y="113"/>
                  <a:pt x="119" y="11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Google Shape;88;p30">
            <a:extLst>
              <a:ext uri="{FF2B5EF4-FFF2-40B4-BE49-F238E27FC236}">
                <a16:creationId xmlns:a16="http://schemas.microsoft.com/office/drawing/2014/main" id="{50269520-D0E5-3794-A255-E6723869706C}"/>
              </a:ext>
            </a:extLst>
          </p:cNvPr>
          <p:cNvSpPr txBox="1"/>
          <p:nvPr/>
        </p:nvSpPr>
        <p:spPr>
          <a:xfrm>
            <a:off x="7727827" y="3917958"/>
            <a:ext cx="336202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ea"/>
                <a:ea typeface="+mj-ea"/>
                <a:cs typeface="DM Sans Light"/>
                <a:sym typeface="DM Sans Light"/>
              </a:rPr>
              <a:t>This structure provides a comprehensive and integrated approach to solving customer problems.</a:t>
            </a:r>
          </a:p>
        </p:txBody>
      </p:sp>
      <p:sp>
        <p:nvSpPr>
          <p:cNvPr id="43" name="Google Shape;88;p30">
            <a:extLst>
              <a:ext uri="{FF2B5EF4-FFF2-40B4-BE49-F238E27FC236}">
                <a16:creationId xmlns:a16="http://schemas.microsoft.com/office/drawing/2014/main" id="{24828AF8-DE2E-3C2D-6127-801CB8078618}"/>
              </a:ext>
            </a:extLst>
          </p:cNvPr>
          <p:cNvSpPr txBox="1"/>
          <p:nvPr/>
        </p:nvSpPr>
        <p:spPr>
          <a:xfrm>
            <a:off x="7727827" y="5448624"/>
            <a:ext cx="339021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+mj-ea"/>
                <a:ea typeface="+mj-ea"/>
                <a:cs typeface="DM Sans Light"/>
                <a:sym typeface="DM Sans Light"/>
              </a:rPr>
              <a:t>The process - layer solution includes features like drag - and - drop quoting, automatic BOM generation</a:t>
            </a:r>
          </a:p>
        </p:txBody>
      </p:sp>
      <p:sp>
        <p:nvSpPr>
          <p:cNvPr id="53" name="Freeform 139">
            <a:extLst>
              <a:ext uri="{FF2B5EF4-FFF2-40B4-BE49-F238E27FC236}">
                <a16:creationId xmlns:a16="http://schemas.microsoft.com/office/drawing/2014/main" id="{32BC35B9-ACD7-4582-A6A6-F146A32B0893}"/>
              </a:ext>
            </a:extLst>
          </p:cNvPr>
          <p:cNvSpPr>
            <a:spLocks noEditPoints="1"/>
          </p:cNvSpPr>
          <p:nvPr/>
        </p:nvSpPr>
        <p:spPr bwMode="auto">
          <a:xfrm>
            <a:off x="6864029" y="5667306"/>
            <a:ext cx="464666" cy="485924"/>
          </a:xfrm>
          <a:custGeom>
            <a:avLst/>
            <a:gdLst>
              <a:gd name="T0" fmla="*/ 10 w 153"/>
              <a:gd name="T1" fmla="*/ 95 h 160"/>
              <a:gd name="T2" fmla="*/ 89 w 153"/>
              <a:gd name="T3" fmla="*/ 15 h 160"/>
              <a:gd name="T4" fmla="*/ 96 w 153"/>
              <a:gd name="T5" fmla="*/ 46 h 160"/>
              <a:gd name="T6" fmla="*/ 99 w 153"/>
              <a:gd name="T7" fmla="*/ 7 h 160"/>
              <a:gd name="T8" fmla="*/ 7 w 153"/>
              <a:gd name="T9" fmla="*/ 0 h 160"/>
              <a:gd name="T10" fmla="*/ 3 w 153"/>
              <a:gd name="T11" fmla="*/ 13 h 160"/>
              <a:gd name="T12" fmla="*/ 7 w 153"/>
              <a:gd name="T13" fmla="*/ 102 h 160"/>
              <a:gd name="T14" fmla="*/ 15 w 153"/>
              <a:gd name="T15" fmla="*/ 151 h 160"/>
              <a:gd name="T16" fmla="*/ 22 w 153"/>
              <a:gd name="T17" fmla="*/ 160 h 160"/>
              <a:gd name="T18" fmla="*/ 43 w 153"/>
              <a:gd name="T19" fmla="*/ 102 h 160"/>
              <a:gd name="T20" fmla="*/ 70 w 153"/>
              <a:gd name="T21" fmla="*/ 155 h 160"/>
              <a:gd name="T22" fmla="*/ 79 w 153"/>
              <a:gd name="T23" fmla="*/ 160 h 160"/>
              <a:gd name="T24" fmla="*/ 72 w 153"/>
              <a:gd name="T25" fmla="*/ 102 h 160"/>
              <a:gd name="T26" fmla="*/ 96 w 153"/>
              <a:gd name="T27" fmla="*/ 98 h 160"/>
              <a:gd name="T28" fmla="*/ 89 w 153"/>
              <a:gd name="T29" fmla="*/ 75 h 160"/>
              <a:gd name="T30" fmla="*/ 118 w 153"/>
              <a:gd name="T31" fmla="*/ 53 h 160"/>
              <a:gd name="T32" fmla="*/ 118 w 153"/>
              <a:gd name="T33" fmla="*/ 28 h 160"/>
              <a:gd name="T34" fmla="*/ 118 w 153"/>
              <a:gd name="T35" fmla="*/ 53 h 160"/>
              <a:gd name="T36" fmla="*/ 139 w 153"/>
              <a:gd name="T37" fmla="*/ 60 h 160"/>
              <a:gd name="T38" fmla="*/ 125 w 153"/>
              <a:gd name="T39" fmla="*/ 57 h 160"/>
              <a:gd name="T40" fmla="*/ 123 w 153"/>
              <a:gd name="T41" fmla="*/ 84 h 160"/>
              <a:gd name="T42" fmla="*/ 113 w 153"/>
              <a:gd name="T43" fmla="*/ 84 h 160"/>
              <a:gd name="T44" fmla="*/ 113 w 153"/>
              <a:gd name="T45" fmla="*/ 57 h 160"/>
              <a:gd name="T46" fmla="*/ 66 w 153"/>
              <a:gd name="T47" fmla="*/ 48 h 160"/>
              <a:gd name="T48" fmla="*/ 63 w 153"/>
              <a:gd name="T49" fmla="*/ 62 h 160"/>
              <a:gd name="T50" fmla="*/ 106 w 153"/>
              <a:gd name="T51" fmla="*/ 71 h 160"/>
              <a:gd name="T52" fmla="*/ 103 w 153"/>
              <a:gd name="T53" fmla="*/ 153 h 160"/>
              <a:gd name="T54" fmla="*/ 116 w 153"/>
              <a:gd name="T55" fmla="*/ 153 h 160"/>
              <a:gd name="T56" fmla="*/ 122 w 153"/>
              <a:gd name="T57" fmla="*/ 153 h 160"/>
              <a:gd name="T58" fmla="*/ 135 w 153"/>
              <a:gd name="T59" fmla="*/ 153 h 160"/>
              <a:gd name="T60" fmla="*/ 132 w 153"/>
              <a:gd name="T61" fmla="*/ 84 h 160"/>
              <a:gd name="T62" fmla="*/ 148 w 153"/>
              <a:gd name="T63" fmla="*/ 106 h 160"/>
              <a:gd name="T64" fmla="*/ 15 w 153"/>
              <a:gd name="T65" fmla="*/ 51 h 160"/>
              <a:gd name="T66" fmla="*/ 19 w 153"/>
              <a:gd name="T67" fmla="*/ 86 h 160"/>
              <a:gd name="T68" fmla="*/ 22 w 153"/>
              <a:gd name="T69" fmla="*/ 51 h 160"/>
              <a:gd name="T70" fmla="*/ 15 w 153"/>
              <a:gd name="T71" fmla="*/ 51 h 160"/>
              <a:gd name="T72" fmla="*/ 31 w 153"/>
              <a:gd name="T73" fmla="*/ 83 h 160"/>
              <a:gd name="T74" fmla="*/ 37 w 153"/>
              <a:gd name="T75" fmla="*/ 83 h 160"/>
              <a:gd name="T76" fmla="*/ 34 w 153"/>
              <a:gd name="T77" fmla="*/ 22 h 160"/>
              <a:gd name="T78" fmla="*/ 46 w 153"/>
              <a:gd name="T79" fmla="*/ 40 h 160"/>
              <a:gd name="T80" fmla="*/ 50 w 153"/>
              <a:gd name="T81" fmla="*/ 86 h 160"/>
              <a:gd name="T82" fmla="*/ 54 w 153"/>
              <a:gd name="T83" fmla="*/ 40 h 160"/>
              <a:gd name="T84" fmla="*/ 46 w 153"/>
              <a:gd name="T85" fmla="*/ 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" h="160">
                <a:moveTo>
                  <a:pt x="89" y="95"/>
                </a:moveTo>
                <a:cubicBezTo>
                  <a:pt x="10" y="95"/>
                  <a:pt x="10" y="95"/>
                  <a:pt x="10" y="95"/>
                </a:cubicBezTo>
                <a:cubicBezTo>
                  <a:pt x="10" y="15"/>
                  <a:pt x="10" y="15"/>
                  <a:pt x="10" y="15"/>
                </a:cubicBezTo>
                <a:cubicBezTo>
                  <a:pt x="89" y="15"/>
                  <a:pt x="89" y="15"/>
                  <a:pt x="89" y="15"/>
                </a:cubicBezTo>
                <a:cubicBezTo>
                  <a:pt x="89" y="46"/>
                  <a:pt x="89" y="46"/>
                  <a:pt x="89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13"/>
                  <a:pt x="96" y="13"/>
                  <a:pt x="96" y="13"/>
                </a:cubicBezTo>
                <a:cubicBezTo>
                  <a:pt x="97" y="11"/>
                  <a:pt x="99" y="9"/>
                  <a:pt x="99" y="7"/>
                </a:cubicBezTo>
                <a:cubicBezTo>
                  <a:pt x="99" y="2"/>
                  <a:pt x="96" y="0"/>
                  <a:pt x="92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2"/>
                  <a:pt x="0" y="7"/>
                </a:cubicBezTo>
                <a:cubicBezTo>
                  <a:pt x="0" y="9"/>
                  <a:pt x="2" y="11"/>
                  <a:pt x="3" y="13"/>
                </a:cubicBezTo>
                <a:cubicBezTo>
                  <a:pt x="3" y="98"/>
                  <a:pt x="3" y="98"/>
                  <a:pt x="3" y="98"/>
                </a:cubicBezTo>
                <a:cubicBezTo>
                  <a:pt x="3" y="100"/>
                  <a:pt x="5" y="102"/>
                  <a:pt x="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15" y="155"/>
                  <a:pt x="17" y="158"/>
                  <a:pt x="20" y="160"/>
                </a:cubicBezTo>
                <a:cubicBezTo>
                  <a:pt x="22" y="160"/>
                  <a:pt x="22" y="160"/>
                  <a:pt x="22" y="160"/>
                </a:cubicBezTo>
                <a:cubicBezTo>
                  <a:pt x="26" y="160"/>
                  <a:pt x="27" y="158"/>
                  <a:pt x="29" y="155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70" y="155"/>
                  <a:pt x="70" y="155"/>
                  <a:pt x="70" y="155"/>
                </a:cubicBezTo>
                <a:cubicBezTo>
                  <a:pt x="72" y="158"/>
                  <a:pt x="73" y="160"/>
                  <a:pt x="77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82" y="158"/>
                  <a:pt x="85" y="155"/>
                  <a:pt x="84" y="15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94" y="102"/>
                  <a:pt x="96" y="100"/>
                  <a:pt x="96" y="98"/>
                </a:cubicBezTo>
                <a:cubicBezTo>
                  <a:pt x="96" y="77"/>
                  <a:pt x="96" y="77"/>
                  <a:pt x="96" y="77"/>
                </a:cubicBezTo>
                <a:cubicBezTo>
                  <a:pt x="89" y="75"/>
                  <a:pt x="89" y="75"/>
                  <a:pt x="89" y="75"/>
                </a:cubicBezTo>
                <a:lnTo>
                  <a:pt x="89" y="95"/>
                </a:lnTo>
                <a:close/>
                <a:moveTo>
                  <a:pt x="118" y="53"/>
                </a:moveTo>
                <a:cubicBezTo>
                  <a:pt x="125" y="53"/>
                  <a:pt x="131" y="47"/>
                  <a:pt x="131" y="40"/>
                </a:cubicBezTo>
                <a:cubicBezTo>
                  <a:pt x="131" y="33"/>
                  <a:pt x="125" y="28"/>
                  <a:pt x="118" y="28"/>
                </a:cubicBezTo>
                <a:cubicBezTo>
                  <a:pt x="111" y="28"/>
                  <a:pt x="106" y="33"/>
                  <a:pt x="106" y="40"/>
                </a:cubicBezTo>
                <a:cubicBezTo>
                  <a:pt x="106" y="47"/>
                  <a:pt x="111" y="53"/>
                  <a:pt x="118" y="53"/>
                </a:cubicBezTo>
                <a:close/>
                <a:moveTo>
                  <a:pt x="151" y="97"/>
                </a:moveTo>
                <a:cubicBezTo>
                  <a:pt x="139" y="60"/>
                  <a:pt x="139" y="60"/>
                  <a:pt x="139" y="60"/>
                </a:cubicBezTo>
                <a:cubicBezTo>
                  <a:pt x="137" y="58"/>
                  <a:pt x="135" y="57"/>
                  <a:pt x="132" y="57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23" y="57"/>
                  <a:pt x="122" y="57"/>
                  <a:pt x="120" y="58"/>
                </a:cubicBezTo>
                <a:cubicBezTo>
                  <a:pt x="123" y="84"/>
                  <a:pt x="123" y="84"/>
                  <a:pt x="123" y="84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16" y="57"/>
                  <a:pt x="115" y="57"/>
                  <a:pt x="113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66" y="48"/>
                  <a:pt x="66" y="48"/>
                  <a:pt x="66" y="48"/>
                </a:cubicBezTo>
                <a:cubicBezTo>
                  <a:pt x="63" y="46"/>
                  <a:pt x="59" y="49"/>
                  <a:pt x="58" y="53"/>
                </a:cubicBezTo>
                <a:cubicBezTo>
                  <a:pt x="58" y="57"/>
                  <a:pt x="59" y="60"/>
                  <a:pt x="63" y="62"/>
                </a:cubicBezTo>
                <a:cubicBezTo>
                  <a:pt x="104" y="71"/>
                  <a:pt x="104" y="71"/>
                  <a:pt x="104" y="71"/>
                </a:cubicBezTo>
                <a:cubicBezTo>
                  <a:pt x="104" y="71"/>
                  <a:pt x="104" y="71"/>
                  <a:pt x="106" y="7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3" y="153"/>
                  <a:pt x="103" y="153"/>
                  <a:pt x="103" y="153"/>
                </a:cubicBezTo>
                <a:cubicBezTo>
                  <a:pt x="103" y="157"/>
                  <a:pt x="106" y="160"/>
                  <a:pt x="110" y="160"/>
                </a:cubicBezTo>
                <a:cubicBezTo>
                  <a:pt x="113" y="160"/>
                  <a:pt x="116" y="158"/>
                  <a:pt x="116" y="153"/>
                </a:cubicBezTo>
                <a:cubicBezTo>
                  <a:pt x="118" y="113"/>
                  <a:pt x="118" y="113"/>
                  <a:pt x="118" y="113"/>
                </a:cubicBezTo>
                <a:cubicBezTo>
                  <a:pt x="122" y="153"/>
                  <a:pt x="122" y="153"/>
                  <a:pt x="122" y="153"/>
                </a:cubicBezTo>
                <a:cubicBezTo>
                  <a:pt x="122" y="158"/>
                  <a:pt x="125" y="160"/>
                  <a:pt x="129" y="160"/>
                </a:cubicBezTo>
                <a:cubicBezTo>
                  <a:pt x="132" y="160"/>
                  <a:pt x="135" y="157"/>
                  <a:pt x="135" y="153"/>
                </a:cubicBezTo>
                <a:cubicBezTo>
                  <a:pt x="132" y="106"/>
                  <a:pt x="132" y="106"/>
                  <a:pt x="132" y="106"/>
                </a:cubicBezTo>
                <a:cubicBezTo>
                  <a:pt x="132" y="84"/>
                  <a:pt x="132" y="84"/>
                  <a:pt x="132" y="84"/>
                </a:cubicBezTo>
                <a:cubicBezTo>
                  <a:pt x="139" y="100"/>
                  <a:pt x="139" y="100"/>
                  <a:pt x="139" y="100"/>
                </a:cubicBezTo>
                <a:cubicBezTo>
                  <a:pt x="141" y="106"/>
                  <a:pt x="144" y="108"/>
                  <a:pt x="148" y="106"/>
                </a:cubicBezTo>
                <a:cubicBezTo>
                  <a:pt x="151" y="104"/>
                  <a:pt x="153" y="100"/>
                  <a:pt x="151" y="97"/>
                </a:cubicBezTo>
                <a:close/>
                <a:moveTo>
                  <a:pt x="15" y="51"/>
                </a:moveTo>
                <a:cubicBezTo>
                  <a:pt x="15" y="83"/>
                  <a:pt x="15" y="83"/>
                  <a:pt x="15" y="83"/>
                </a:cubicBezTo>
                <a:cubicBezTo>
                  <a:pt x="15" y="86"/>
                  <a:pt x="17" y="86"/>
                  <a:pt x="19" y="86"/>
                </a:cubicBezTo>
                <a:cubicBezTo>
                  <a:pt x="20" y="86"/>
                  <a:pt x="22" y="86"/>
                  <a:pt x="22" y="83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50"/>
                  <a:pt x="20" y="48"/>
                  <a:pt x="19" y="48"/>
                </a:cubicBezTo>
                <a:cubicBezTo>
                  <a:pt x="17" y="48"/>
                  <a:pt x="15" y="50"/>
                  <a:pt x="15" y="51"/>
                </a:cubicBezTo>
                <a:close/>
                <a:moveTo>
                  <a:pt x="31" y="26"/>
                </a:moveTo>
                <a:cubicBezTo>
                  <a:pt x="31" y="83"/>
                  <a:pt x="31" y="83"/>
                  <a:pt x="31" y="83"/>
                </a:cubicBezTo>
                <a:cubicBezTo>
                  <a:pt x="31" y="86"/>
                  <a:pt x="33" y="86"/>
                  <a:pt x="34" y="86"/>
                </a:cubicBezTo>
                <a:cubicBezTo>
                  <a:pt x="36" y="86"/>
                  <a:pt x="37" y="86"/>
                  <a:pt x="37" y="83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4"/>
                  <a:pt x="36" y="22"/>
                  <a:pt x="34" y="22"/>
                </a:cubicBezTo>
                <a:cubicBezTo>
                  <a:pt x="33" y="22"/>
                  <a:pt x="31" y="24"/>
                  <a:pt x="31" y="26"/>
                </a:cubicBezTo>
                <a:close/>
                <a:moveTo>
                  <a:pt x="46" y="40"/>
                </a:moveTo>
                <a:cubicBezTo>
                  <a:pt x="46" y="83"/>
                  <a:pt x="46" y="83"/>
                  <a:pt x="46" y="83"/>
                </a:cubicBezTo>
                <a:cubicBezTo>
                  <a:pt x="46" y="86"/>
                  <a:pt x="48" y="86"/>
                  <a:pt x="50" y="86"/>
                </a:cubicBezTo>
                <a:cubicBezTo>
                  <a:pt x="52" y="86"/>
                  <a:pt x="54" y="86"/>
                  <a:pt x="54" y="83"/>
                </a:cubicBezTo>
                <a:cubicBezTo>
                  <a:pt x="54" y="40"/>
                  <a:pt x="54" y="40"/>
                  <a:pt x="54" y="40"/>
                </a:cubicBezTo>
                <a:cubicBezTo>
                  <a:pt x="54" y="38"/>
                  <a:pt x="52" y="37"/>
                  <a:pt x="50" y="37"/>
                </a:cubicBezTo>
                <a:cubicBezTo>
                  <a:pt x="48" y="37"/>
                  <a:pt x="46" y="38"/>
                  <a:pt x="46" y="4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Google Shape;89;p30">
            <a:extLst>
              <a:ext uri="{FF2B5EF4-FFF2-40B4-BE49-F238E27FC236}">
                <a16:creationId xmlns:a16="http://schemas.microsoft.com/office/drawing/2014/main" id="{10D9373B-A333-E699-5C84-877F7FAB6FBB}"/>
              </a:ext>
            </a:extLst>
          </p:cNvPr>
          <p:cNvSpPr txBox="1"/>
          <p:nvPr/>
        </p:nvSpPr>
        <p:spPr>
          <a:xfrm>
            <a:off x="6990545" y="1488466"/>
            <a:ext cx="3494111" cy="425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ctr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pc="-100">
                <a:solidFill>
                  <a:schemeClr val="bg1"/>
                </a:solidFill>
                <a:latin typeface="+mj-lt"/>
                <a:cs typeface="Poppins Medium" panose="00000600000000000000" pitchFamily="2" charset="0"/>
                <a:sym typeface="DM Sans"/>
              </a:rPr>
              <a:t>Solution Architecture</a:t>
            </a:r>
            <a:endParaRPr lang="en-GB" spc="-100" dirty="0">
              <a:solidFill>
                <a:schemeClr val="bg1"/>
              </a:solidFill>
              <a:latin typeface="+mj-lt"/>
              <a:cs typeface="Poppins Medium" panose="00000600000000000000" pitchFamily="2" charset="0"/>
              <a:sym typeface="DM Sans"/>
            </a:endParaRPr>
          </a:p>
        </p:txBody>
      </p:sp>
      <p:pic>
        <p:nvPicPr>
          <p:cNvPr id="56" name="Picture 2" descr="purple and pink letter blocks">
            <a:extLst>
              <a:ext uri="{FF2B5EF4-FFF2-40B4-BE49-F238E27FC236}">
                <a16:creationId xmlns:a16="http://schemas.microsoft.com/office/drawing/2014/main" id="{18A7F832-5B45-47FB-25B4-AAD200050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1" r="3852" b="10555"/>
          <a:stretch>
            <a:fillRect/>
          </a:stretch>
        </p:blipFill>
        <p:spPr bwMode="auto">
          <a:xfrm>
            <a:off x="723895" y="2387292"/>
            <a:ext cx="4945392" cy="39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62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04">
            <a:extLst>
              <a:ext uri="{FF2B5EF4-FFF2-40B4-BE49-F238E27FC236}">
                <a16:creationId xmlns:a16="http://schemas.microsoft.com/office/drawing/2014/main" id="{1D5CBDFA-E120-2641-72A6-C13C81E13C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505936"/>
              </p:ext>
            </p:extLst>
          </p:nvPr>
        </p:nvGraphicFramePr>
        <p:xfrm>
          <a:off x="6096000" y="1475014"/>
          <a:ext cx="5301822" cy="4392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1">
            <a:extLst>
              <a:ext uri="{FF2B5EF4-FFF2-40B4-BE49-F238E27FC236}">
                <a16:creationId xmlns:a16="http://schemas.microsoft.com/office/drawing/2014/main" id="{6F851991-9A35-1E91-E749-1153463BB2CA}"/>
              </a:ext>
            </a:extLst>
          </p:cNvPr>
          <p:cNvSpPr txBox="1"/>
          <p:nvPr/>
        </p:nvSpPr>
        <p:spPr>
          <a:xfrm>
            <a:off x="461885" y="1475014"/>
            <a:ext cx="5634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2×2 Matrix Analysis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D86FDEA-23C7-51EC-9792-DCBCA0C3F3E1}"/>
              </a:ext>
            </a:extLst>
          </p:cNvPr>
          <p:cNvSpPr txBox="1"/>
          <p:nvPr/>
        </p:nvSpPr>
        <p:spPr>
          <a:xfrm>
            <a:off x="461885" y="3429826"/>
            <a:ext cx="4995486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effectLst/>
                <a:latin typeface="+mj-ea"/>
                <a:ea typeface="+mj-ea"/>
              </a:rPr>
              <a:t>A 2×2 matrix comparing price, recyclability, and carbon intensity is used to show the product's position</a:t>
            </a:r>
          </a:p>
        </p:txBody>
      </p:sp>
      <p:sp>
        <p:nvSpPr>
          <p:cNvPr id="13" name="Rounded Rectangle 16">
            <a:extLst>
              <a:ext uri="{FF2B5EF4-FFF2-40B4-BE49-F238E27FC236}">
                <a16:creationId xmlns:a16="http://schemas.microsoft.com/office/drawing/2014/main" id="{DDDBC9FA-791B-00A2-2A3B-33A71C38F8DE}"/>
              </a:ext>
            </a:extLst>
          </p:cNvPr>
          <p:cNvSpPr/>
          <p:nvPr/>
        </p:nvSpPr>
        <p:spPr>
          <a:xfrm>
            <a:off x="528299" y="2508314"/>
            <a:ext cx="3286064" cy="533400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634513" dist="292881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D667A075-336F-5E34-9930-8605411730E8}"/>
              </a:ext>
            </a:extLst>
          </p:cNvPr>
          <p:cNvSpPr txBox="1"/>
          <p:nvPr/>
        </p:nvSpPr>
        <p:spPr>
          <a:xfrm>
            <a:off x="283517" y="2623988"/>
            <a:ext cx="37756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Industry Exhibitions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extBox 13">
            <a:extLst>
              <a:ext uri="{FF2B5EF4-FFF2-40B4-BE49-F238E27FC236}">
                <a16:creationId xmlns:a16="http://schemas.microsoft.com/office/drawing/2014/main" id="{CA30A516-398E-A1A1-9401-3CE91B59361F}"/>
              </a:ext>
            </a:extLst>
          </p:cNvPr>
          <p:cNvSpPr txBox="1"/>
          <p:nvPr/>
        </p:nvSpPr>
        <p:spPr>
          <a:xfrm>
            <a:off x="461885" y="4365016"/>
            <a:ext cx="4995486" cy="1451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effectLst/>
                <a:latin typeface="+mj-ea"/>
                <a:ea typeface="+mj-ea"/>
              </a:rPr>
              <a:t>The solution differentiates itself from competitors by offering features like fast integration with major systems, real - time inventory verification, and significant carbon emissions reduction, which address customer pain points more effectively.</a:t>
            </a:r>
            <a:endParaRPr lang="en-US" sz="1200" b="0" i="0" dirty="0">
              <a:effectLst/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190E0B-336F-FB77-A1B7-2FC0FC670BA3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0B2DED3-0A81-CB4D-EB5E-0078677838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EFBE40D-1E26-D392-472B-DABFFE12E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bservation-tool_18366">
            <a:extLst>
              <a:ext uri="{FF2B5EF4-FFF2-40B4-BE49-F238E27FC236}">
                <a16:creationId xmlns:a16="http://schemas.microsoft.com/office/drawing/2014/main" id="{6D9A86B9-27A2-D272-2BE8-F047AED590B0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82D5F8-1CE0-1160-5D33-DEB5A77C7EF0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5D8A929-DF68-BC71-7778-61EECCE6C537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1484866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60500">
              <a:schemeClr val="accent3">
                <a:lumMod val="50000"/>
                <a:lumOff val="50000"/>
              </a:schemeClr>
            </a:gs>
            <a:gs pos="0">
              <a:schemeClr val="accent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2E500E1-02EB-B9CC-03EB-6AD01D750750}"/>
              </a:ext>
            </a:extLst>
          </p:cNvPr>
          <p:cNvSpPr/>
          <p:nvPr/>
        </p:nvSpPr>
        <p:spPr>
          <a:xfrm>
            <a:off x="1" y="102425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DB436CA-D426-54D8-88E4-2E619BF704DB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07B05226-A238-53C0-F6C0-582DD04B90AF}"/>
              </a:ext>
            </a:extLst>
          </p:cNvPr>
          <p:cNvGrpSpPr/>
          <p:nvPr/>
        </p:nvGrpSpPr>
        <p:grpSpPr>
          <a:xfrm>
            <a:off x="8941188" y="1491640"/>
            <a:ext cx="2064994" cy="2064994"/>
            <a:chOff x="10640582" y="1220864"/>
            <a:chExt cx="2064994" cy="2064994"/>
          </a:xfrm>
        </p:grpSpPr>
        <p:sp>
          <p:nvSpPr>
            <p:cNvPr id="7" name="Circle: Hollow 38">
              <a:extLst>
                <a:ext uri="{FF2B5EF4-FFF2-40B4-BE49-F238E27FC236}">
                  <a16:creationId xmlns:a16="http://schemas.microsoft.com/office/drawing/2014/main" id="{EE28DDA1-D771-B202-21E7-600158F1AF95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ircle: Hollow 39">
              <a:extLst>
                <a:ext uri="{FF2B5EF4-FFF2-40B4-BE49-F238E27FC236}">
                  <a16:creationId xmlns:a16="http://schemas.microsoft.com/office/drawing/2014/main" id="{2726C23B-E0A2-1277-7072-AECF01E9F093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le: Hollow 40">
              <a:extLst>
                <a:ext uri="{FF2B5EF4-FFF2-40B4-BE49-F238E27FC236}">
                  <a16:creationId xmlns:a16="http://schemas.microsoft.com/office/drawing/2014/main" id="{2073A55A-AF66-DDD8-5272-4454290F58A3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" name="Rectangle: Rounded Corners 31">
            <a:extLst>
              <a:ext uri="{FF2B5EF4-FFF2-40B4-BE49-F238E27FC236}">
                <a16:creationId xmlns:a16="http://schemas.microsoft.com/office/drawing/2014/main" id="{6F5187E7-D409-A191-972A-4A342CDBEAB6}"/>
              </a:ext>
            </a:extLst>
          </p:cNvPr>
          <p:cNvSpPr/>
          <p:nvPr/>
        </p:nvSpPr>
        <p:spPr>
          <a:xfrm>
            <a:off x="193780" y="34270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D5796824-B013-F460-48C3-EFCE211A1ED8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Rectangle: Rounded Corners 33">
            <a:extLst>
              <a:ext uri="{FF2B5EF4-FFF2-40B4-BE49-F238E27FC236}">
                <a16:creationId xmlns:a16="http://schemas.microsoft.com/office/drawing/2014/main" id="{D9266695-FB7C-6B06-B68B-65C8DAB6C4C9}"/>
              </a:ext>
            </a:extLst>
          </p:cNvPr>
          <p:cNvSpPr/>
          <p:nvPr/>
        </p:nvSpPr>
        <p:spPr>
          <a:xfrm>
            <a:off x="193781" y="30967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35">
            <a:extLst>
              <a:ext uri="{FF2B5EF4-FFF2-40B4-BE49-F238E27FC236}">
                <a16:creationId xmlns:a16="http://schemas.microsoft.com/office/drawing/2014/main" id="{A66131FA-AF6E-1A85-AB05-3B36A356A9CA}"/>
              </a:ext>
            </a:extLst>
          </p:cNvPr>
          <p:cNvSpPr/>
          <p:nvPr/>
        </p:nvSpPr>
        <p:spPr>
          <a:xfrm>
            <a:off x="9315925" y="538321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36">
            <a:extLst>
              <a:ext uri="{FF2B5EF4-FFF2-40B4-BE49-F238E27FC236}">
                <a16:creationId xmlns:a16="http://schemas.microsoft.com/office/drawing/2014/main" id="{313BE162-07EC-D00F-F798-25D316745AA6}"/>
              </a:ext>
            </a:extLst>
          </p:cNvPr>
          <p:cNvSpPr/>
          <p:nvPr/>
        </p:nvSpPr>
        <p:spPr>
          <a:xfrm>
            <a:off x="89613" y="95382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789D512-6A0D-7B4C-55DB-4672D5BC9DA9}"/>
              </a:ext>
            </a:extLst>
          </p:cNvPr>
          <p:cNvGrpSpPr/>
          <p:nvPr/>
        </p:nvGrpSpPr>
        <p:grpSpPr>
          <a:xfrm>
            <a:off x="11413502" y="686591"/>
            <a:ext cx="226645" cy="83345"/>
            <a:chOff x="11262365" y="460223"/>
            <a:chExt cx="226645" cy="8334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F7615EF-DF61-AE8A-281A-497A7ED33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73B312F-3AF9-DAA0-8F91-1833E38DFC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bservation-tool_18366">
            <a:extLst>
              <a:ext uri="{FF2B5EF4-FFF2-40B4-BE49-F238E27FC236}">
                <a16:creationId xmlns:a16="http://schemas.microsoft.com/office/drawing/2014/main" id="{19023271-D3AF-D47C-D8C6-7D70DC77CBDD}"/>
              </a:ext>
            </a:extLst>
          </p:cNvPr>
          <p:cNvSpPr/>
          <p:nvPr/>
        </p:nvSpPr>
        <p:spPr>
          <a:xfrm flipH="1">
            <a:off x="10964560" y="6739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64F1C4D-929E-07D2-A720-A7167946E98A}"/>
              </a:ext>
            </a:extLst>
          </p:cNvPr>
          <p:cNvSpPr txBox="1"/>
          <p:nvPr/>
        </p:nvSpPr>
        <p:spPr>
          <a:xfrm>
            <a:off x="10068550" y="6205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E0AD4F4-4A44-DEC8-13DD-95110B662BA8}"/>
              </a:ext>
            </a:extLst>
          </p:cNvPr>
          <p:cNvSpPr txBox="1"/>
          <p:nvPr/>
        </p:nvSpPr>
        <p:spPr>
          <a:xfrm>
            <a:off x="854420" y="6359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50D55DF-01A0-2DA3-06C3-22874F6C5719}"/>
              </a:ext>
            </a:extLst>
          </p:cNvPr>
          <p:cNvSpPr txBox="1"/>
          <p:nvPr/>
        </p:nvSpPr>
        <p:spPr>
          <a:xfrm>
            <a:off x="812152" y="1610764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Poppins Medium" panose="00000600000000000000" pitchFamily="2" charset="0"/>
              </a:rPr>
              <a:t>PART FOUR</a:t>
            </a:r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24C64676-4F20-1631-3B19-5B0F952030F4}"/>
              </a:ext>
            </a:extLst>
          </p:cNvPr>
          <p:cNvSpPr txBox="1"/>
          <p:nvPr/>
        </p:nvSpPr>
        <p:spPr>
          <a:xfrm>
            <a:off x="757197" y="2346149"/>
            <a:ext cx="10081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Implementation Plan</a:t>
            </a:r>
            <a:endParaRPr lang="en-US" sz="7200" dirty="0">
              <a:solidFill>
                <a:schemeClr val="bg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0D649A86-5C84-5169-B0D9-4E77CEED7F2B}"/>
              </a:ext>
            </a:extLst>
          </p:cNvPr>
          <p:cNvSpPr/>
          <p:nvPr/>
        </p:nvSpPr>
        <p:spPr>
          <a:xfrm>
            <a:off x="903915" y="4978229"/>
            <a:ext cx="1983822" cy="3760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27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88D473CE-96CD-83F4-3940-A98FE81E17F4}"/>
              </a:ext>
            </a:extLst>
          </p:cNvPr>
          <p:cNvSpPr txBox="1"/>
          <p:nvPr/>
        </p:nvSpPr>
        <p:spPr>
          <a:xfrm>
            <a:off x="734050" y="5012343"/>
            <a:ext cx="232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+mj-lt"/>
              </a:rPr>
              <a:t>Sales Strategy</a:t>
            </a:r>
            <a:endParaRPr lang="en-US" altLang="zh-CN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5EA4E709-0BED-91AE-7B1B-CD764F0BD194}"/>
              </a:ext>
            </a:extLst>
          </p:cNvPr>
          <p:cNvSpPr txBox="1"/>
          <p:nvPr/>
        </p:nvSpPr>
        <p:spPr>
          <a:xfrm>
            <a:off x="795051" y="4127975"/>
            <a:ext cx="7263527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The sales strategy is primarily targeted at international B2B customers, specifically the procurement</a:t>
            </a:r>
          </a:p>
        </p:txBody>
      </p:sp>
    </p:spTree>
    <p:extLst>
      <p:ext uri="{BB962C8B-B14F-4D97-AF65-F5344CB8AC3E}">
        <p14:creationId xmlns:p14="http://schemas.microsoft.com/office/powerpoint/2010/main" val="224186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3FC0A98E-6F2E-F2FC-7688-EE89AB1C62E1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32BC8CB6-3085-8992-CE54-3A1D02DDEE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405C240B-3FFC-3BF2-A2D0-A093932C7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bservation-tool_18366">
            <a:extLst>
              <a:ext uri="{FF2B5EF4-FFF2-40B4-BE49-F238E27FC236}">
                <a16:creationId xmlns:a16="http://schemas.microsoft.com/office/drawing/2014/main" id="{FF6F329D-C582-4A75-1863-84798388E70D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E15223-7EBC-7A0C-18E5-2F4C4F828AEC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615A864-8EA4-7CD6-EAC1-04BAB0638F45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graphicFrame>
        <p:nvGraphicFramePr>
          <p:cNvPr id="9" name="Chart 17">
            <a:extLst>
              <a:ext uri="{FF2B5EF4-FFF2-40B4-BE49-F238E27FC236}">
                <a16:creationId xmlns:a16="http://schemas.microsoft.com/office/drawing/2014/main" id="{18EEF3BC-6CCD-EDFF-0EE2-A6D32551E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375062"/>
              </p:ext>
            </p:extLst>
          </p:nvPr>
        </p:nvGraphicFramePr>
        <p:xfrm>
          <a:off x="6354462" y="1093941"/>
          <a:ext cx="5080794" cy="504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21">
            <a:extLst>
              <a:ext uri="{FF2B5EF4-FFF2-40B4-BE49-F238E27FC236}">
                <a16:creationId xmlns:a16="http://schemas.microsoft.com/office/drawing/2014/main" id="{B32D0EA0-369C-7D68-4DE6-7BA740AE2AB8}"/>
              </a:ext>
            </a:extLst>
          </p:cNvPr>
          <p:cNvSpPr txBox="1"/>
          <p:nvPr/>
        </p:nvSpPr>
        <p:spPr>
          <a:xfrm>
            <a:off x="1314059" y="4453143"/>
            <a:ext cx="3094514" cy="33598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ID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VR and AR Applications</a:t>
            </a: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8850A6B3-14CA-99E0-FDD0-71F831DCA98F}"/>
              </a:ext>
            </a:extLst>
          </p:cNvPr>
          <p:cNvSpPr txBox="1"/>
          <p:nvPr/>
        </p:nvSpPr>
        <p:spPr>
          <a:xfrm>
            <a:off x="1314060" y="4817763"/>
            <a:ext cx="4344266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buFont typeface="Arial" panose="020B0604020202020204" pitchFamily="34" charset="0"/>
              <a:buNone/>
              <a:defRPr sz="2600" b="0" spc="0">
                <a:solidFill>
                  <a:schemeClr val="accent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+mj-ea"/>
                <a:ea typeface="+mj-ea"/>
              </a:rPr>
              <a:t>In the future, smart building technology will be a key area of innovation in the real estate industry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88E7DD08-1037-2099-DB20-07E875BB64C0}"/>
              </a:ext>
            </a:extLst>
          </p:cNvPr>
          <p:cNvSpPr txBox="1"/>
          <p:nvPr/>
        </p:nvSpPr>
        <p:spPr>
          <a:xfrm>
            <a:off x="499513" y="1881427"/>
            <a:ext cx="5854949" cy="78996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3600" b="0">
                <a:latin typeface="+mj-lt"/>
              </a:defRPr>
            </a:lvl1pPr>
          </a:lstStyle>
          <a:p>
            <a:r>
              <a:rPr lang="en-ID" sz="4000">
                <a:solidFill>
                  <a:schemeClr val="accent1">
                    <a:lumMod val="60000"/>
                    <a:lumOff val="40000"/>
                  </a:schemeClr>
                </a:solidFill>
              </a:rPr>
              <a:t>Service and SLA</a:t>
            </a:r>
            <a:endParaRPr lang="en-ID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Oval 2">
            <a:extLst>
              <a:ext uri="{FF2B5EF4-FFF2-40B4-BE49-F238E27FC236}">
                <a16:creationId xmlns:a16="http://schemas.microsoft.com/office/drawing/2014/main" id="{E56A7E6C-51F4-44B4-674B-DA8BEDCA9E63}"/>
              </a:ext>
            </a:extLst>
          </p:cNvPr>
          <p:cNvSpPr/>
          <p:nvPr/>
        </p:nvSpPr>
        <p:spPr>
          <a:xfrm>
            <a:off x="624260" y="4595738"/>
            <a:ext cx="657244" cy="65724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7" name="Graphic 4">
            <a:extLst>
              <a:ext uri="{FF2B5EF4-FFF2-40B4-BE49-F238E27FC236}">
                <a16:creationId xmlns:a16="http://schemas.microsoft.com/office/drawing/2014/main" id="{EDAFA654-A60B-74C4-5338-782963FDF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820" y="4762717"/>
            <a:ext cx="323285" cy="323285"/>
          </a:xfrm>
          <a:prstGeom prst="rect">
            <a:avLst/>
          </a:prstGeom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9C21B93E-24C0-3FDA-4DC7-2D2DF021BD34}"/>
              </a:ext>
            </a:extLst>
          </p:cNvPr>
          <p:cNvSpPr txBox="1"/>
          <p:nvPr/>
        </p:nvSpPr>
        <p:spPr>
          <a:xfrm>
            <a:off x="524913" y="2701389"/>
            <a:ext cx="5047210" cy="11741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20000"/>
              </a:lnSpc>
              <a:buFont typeface="Arial" panose="020B0604020202020204" pitchFamily="34" charset="0"/>
              <a:buNone/>
              <a:defRPr sz="2600" b="0" spc="0">
                <a:solidFill>
                  <a:schemeClr val="accent1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+mj-ea"/>
                <a:ea typeface="+mj-ea"/>
              </a:rPr>
              <a:t>The company provides 7×24 multi - language service with a mean time to repair (MTTR) of less than 4h and a high quota completion rate (90%+) through weekly CSM meetings, which is a competitive advantage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273994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2A845CC-BF98-D9AA-F18C-CAA601D5E346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FCCFF1C-0CAB-2773-E625-AB7367596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B1869DA-1F6C-5A88-B29C-1B7873FF5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bservation-tool_18366">
            <a:extLst>
              <a:ext uri="{FF2B5EF4-FFF2-40B4-BE49-F238E27FC236}">
                <a16:creationId xmlns:a16="http://schemas.microsoft.com/office/drawing/2014/main" id="{FDC9D0AA-81F9-A700-18C4-B6256FD00987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BE61E4-1681-8651-57FD-16117494E2A6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DD24BF1B-0A11-F079-ADDA-AA59356C4253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29" name="Rectangle: Single Corner Rounded 7">
            <a:extLst>
              <a:ext uri="{FF2B5EF4-FFF2-40B4-BE49-F238E27FC236}">
                <a16:creationId xmlns:a16="http://schemas.microsoft.com/office/drawing/2014/main" id="{CC9D0BB7-DEF0-A7AE-E0B0-7A06FA1D3788}"/>
              </a:ext>
            </a:extLst>
          </p:cNvPr>
          <p:cNvSpPr/>
          <p:nvPr/>
        </p:nvSpPr>
        <p:spPr>
          <a:xfrm rot="5400000" flipH="1">
            <a:off x="6158596" y="1605867"/>
            <a:ext cx="3224433" cy="7308850"/>
          </a:xfrm>
          <a:prstGeom prst="round1Rect">
            <a:avLst>
              <a:gd name="adj" fmla="val 12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/>
          </a:p>
        </p:txBody>
      </p:sp>
      <p:pic>
        <p:nvPicPr>
          <p:cNvPr id="30" name="图片 29" descr="城市街道与高楼大厦&#10;&#10;AI 生成的内容可能不正确。">
            <a:extLst>
              <a:ext uri="{FF2B5EF4-FFF2-40B4-BE49-F238E27FC236}">
                <a16:creationId xmlns:a16="http://schemas.microsoft.com/office/drawing/2014/main" id="{60566438-A0DF-E8CB-9D25-A9B438052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t="13059" r="1398" b="10076"/>
          <a:stretch>
            <a:fillRect/>
          </a:stretch>
        </p:blipFill>
        <p:spPr>
          <a:xfrm>
            <a:off x="766762" y="927454"/>
            <a:ext cx="4573589" cy="5458832"/>
          </a:xfrm>
          <a:custGeom>
            <a:avLst/>
            <a:gdLst>
              <a:gd name="connsiteX0" fmla="*/ 430283 w 4573589"/>
              <a:gd name="connsiteY0" fmla="*/ 0 h 5458832"/>
              <a:gd name="connsiteX1" fmla="*/ 4143306 w 4573589"/>
              <a:gd name="connsiteY1" fmla="*/ 0 h 5458832"/>
              <a:gd name="connsiteX2" fmla="*/ 4573589 w 4573589"/>
              <a:gd name="connsiteY2" fmla="*/ 430283 h 5458832"/>
              <a:gd name="connsiteX3" fmla="*/ 4573589 w 4573589"/>
              <a:gd name="connsiteY3" fmla="*/ 5028549 h 5458832"/>
              <a:gd name="connsiteX4" fmla="*/ 4143306 w 4573589"/>
              <a:gd name="connsiteY4" fmla="*/ 5458832 h 5458832"/>
              <a:gd name="connsiteX5" fmla="*/ 430283 w 4573589"/>
              <a:gd name="connsiteY5" fmla="*/ 5458832 h 5458832"/>
              <a:gd name="connsiteX6" fmla="*/ 0 w 4573589"/>
              <a:gd name="connsiteY6" fmla="*/ 5028549 h 5458832"/>
              <a:gd name="connsiteX7" fmla="*/ 0 w 4573589"/>
              <a:gd name="connsiteY7" fmla="*/ 430283 h 5458832"/>
              <a:gd name="connsiteX8" fmla="*/ 430283 w 4573589"/>
              <a:gd name="connsiteY8" fmla="*/ 0 h 545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3589" h="5458832">
                <a:moveTo>
                  <a:pt x="430283" y="0"/>
                </a:moveTo>
                <a:lnTo>
                  <a:pt x="4143306" y="0"/>
                </a:lnTo>
                <a:cubicBezTo>
                  <a:pt x="4380945" y="0"/>
                  <a:pt x="4573589" y="192644"/>
                  <a:pt x="4573589" y="430283"/>
                </a:cubicBezTo>
                <a:lnTo>
                  <a:pt x="4573589" y="5028549"/>
                </a:lnTo>
                <a:cubicBezTo>
                  <a:pt x="4573589" y="5266188"/>
                  <a:pt x="4380945" y="5458832"/>
                  <a:pt x="4143306" y="5458832"/>
                </a:cubicBezTo>
                <a:lnTo>
                  <a:pt x="430283" y="5458832"/>
                </a:lnTo>
                <a:cubicBezTo>
                  <a:pt x="192644" y="5458832"/>
                  <a:pt x="0" y="5266188"/>
                  <a:pt x="0" y="5028549"/>
                </a:cubicBezTo>
                <a:lnTo>
                  <a:pt x="0" y="430283"/>
                </a:lnTo>
                <a:cubicBezTo>
                  <a:pt x="0" y="192644"/>
                  <a:pt x="192644" y="0"/>
                  <a:pt x="430283" y="0"/>
                </a:cubicBezTo>
                <a:close/>
              </a:path>
            </a:pathLst>
          </a:custGeom>
        </p:spPr>
      </p:pic>
      <p:sp>
        <p:nvSpPr>
          <p:cNvPr id="31" name="TextBox 2">
            <a:extLst>
              <a:ext uri="{FF2B5EF4-FFF2-40B4-BE49-F238E27FC236}">
                <a16:creationId xmlns:a16="http://schemas.microsoft.com/office/drawing/2014/main" id="{D06220B4-DA4C-AC23-9E50-C2F8211B11A8}"/>
              </a:ext>
            </a:extLst>
          </p:cNvPr>
          <p:cNvSpPr txBox="1"/>
          <p:nvPr/>
        </p:nvSpPr>
        <p:spPr>
          <a:xfrm>
            <a:off x="5836052" y="1301983"/>
            <a:ext cx="50791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4000"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MTTR and CSM Meetings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A9D93CD5-AEC2-755D-DB93-901248A72FF9}"/>
              </a:ext>
            </a:extLst>
          </p:cNvPr>
          <p:cNvSpPr txBox="1"/>
          <p:nvPr/>
        </p:nvSpPr>
        <p:spPr>
          <a:xfrm>
            <a:off x="5843511" y="993945"/>
            <a:ext cx="4469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Multi - language Service</a:t>
            </a:r>
            <a:endParaRPr lang="en-ID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: Rounded Corners 3">
            <a:extLst>
              <a:ext uri="{FF2B5EF4-FFF2-40B4-BE49-F238E27FC236}">
                <a16:creationId xmlns:a16="http://schemas.microsoft.com/office/drawing/2014/main" id="{28004E13-DB2E-697A-4CAF-2AB5B22666C0}"/>
              </a:ext>
            </a:extLst>
          </p:cNvPr>
          <p:cNvSpPr/>
          <p:nvPr/>
        </p:nvSpPr>
        <p:spPr>
          <a:xfrm>
            <a:off x="2289175" y="2781301"/>
            <a:ext cx="8245475" cy="175259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152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TextBox 5">
            <a:extLst>
              <a:ext uri="{FF2B5EF4-FFF2-40B4-BE49-F238E27FC236}">
                <a16:creationId xmlns:a16="http://schemas.microsoft.com/office/drawing/2014/main" id="{089055B6-BD02-CBD8-C512-DDD55724F9A4}"/>
              </a:ext>
            </a:extLst>
          </p:cNvPr>
          <p:cNvSpPr txBox="1"/>
          <p:nvPr/>
        </p:nvSpPr>
        <p:spPr>
          <a:xfrm>
            <a:off x="3117855" y="3532870"/>
            <a:ext cx="206810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Promoting green building standards</a:t>
            </a:r>
          </a:p>
        </p:txBody>
      </p:sp>
      <p:cxnSp>
        <p:nvCxnSpPr>
          <p:cNvPr id="35" name="Straight Connector 6">
            <a:extLst>
              <a:ext uri="{FF2B5EF4-FFF2-40B4-BE49-F238E27FC236}">
                <a16:creationId xmlns:a16="http://schemas.microsoft.com/office/drawing/2014/main" id="{38D1B322-A12D-1539-A9A2-F21BCC5F33D3}"/>
              </a:ext>
            </a:extLst>
          </p:cNvPr>
          <p:cNvCxnSpPr>
            <a:cxnSpLocks/>
          </p:cNvCxnSpPr>
          <p:nvPr/>
        </p:nvCxnSpPr>
        <p:spPr>
          <a:xfrm>
            <a:off x="5351795" y="3258971"/>
            <a:ext cx="0" cy="77257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2">
            <a:extLst>
              <a:ext uri="{FF2B5EF4-FFF2-40B4-BE49-F238E27FC236}">
                <a16:creationId xmlns:a16="http://schemas.microsoft.com/office/drawing/2014/main" id="{B024A291-9EA1-F596-915C-235BD49FFFB2}"/>
              </a:ext>
            </a:extLst>
          </p:cNvPr>
          <p:cNvCxnSpPr>
            <a:cxnSpLocks/>
          </p:cNvCxnSpPr>
          <p:nvPr/>
        </p:nvCxnSpPr>
        <p:spPr>
          <a:xfrm>
            <a:off x="7860304" y="3258971"/>
            <a:ext cx="0" cy="77257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9">
            <a:extLst>
              <a:ext uri="{FF2B5EF4-FFF2-40B4-BE49-F238E27FC236}">
                <a16:creationId xmlns:a16="http://schemas.microsoft.com/office/drawing/2014/main" id="{907836BA-2BE9-36CB-028D-29B46B46ACBE}"/>
              </a:ext>
            </a:extLst>
          </p:cNvPr>
          <p:cNvSpPr/>
          <p:nvPr/>
        </p:nvSpPr>
        <p:spPr>
          <a:xfrm>
            <a:off x="1838324" y="3179406"/>
            <a:ext cx="909638" cy="9563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TextBox 21">
            <a:extLst>
              <a:ext uri="{FF2B5EF4-FFF2-40B4-BE49-F238E27FC236}">
                <a16:creationId xmlns:a16="http://schemas.microsoft.com/office/drawing/2014/main" id="{F6CE0599-A6B7-368D-61E6-53FC85363695}"/>
              </a:ext>
            </a:extLst>
          </p:cNvPr>
          <p:cNvSpPr txBox="1"/>
          <p:nvPr/>
        </p:nvSpPr>
        <p:spPr>
          <a:xfrm>
            <a:off x="6767513" y="4888503"/>
            <a:ext cx="3804896" cy="145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chemeClr val="bg1"/>
                </a:solidFill>
                <a:effectLst/>
                <a:latin typeface="+mj-ea"/>
                <a:ea typeface="+mj-ea"/>
              </a:rPr>
              <a:t>With a mean time to repair (MTTR) of less than 4h and regular CSM (Customer Success Manager) meetings, the company can quickly address customer issues and ensure high customer satisfaction.</a:t>
            </a:r>
            <a:endParaRPr lang="en-US" sz="1200" b="0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9" name="Oval 29">
            <a:extLst>
              <a:ext uri="{FF2B5EF4-FFF2-40B4-BE49-F238E27FC236}">
                <a16:creationId xmlns:a16="http://schemas.microsoft.com/office/drawing/2014/main" id="{D35ACF15-E540-25FA-634D-483EFE6293CA}"/>
              </a:ext>
            </a:extLst>
          </p:cNvPr>
          <p:cNvSpPr/>
          <p:nvPr/>
        </p:nvSpPr>
        <p:spPr>
          <a:xfrm>
            <a:off x="5959475" y="4956842"/>
            <a:ext cx="657244" cy="6572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0" name="Graphic 10">
            <a:extLst>
              <a:ext uri="{FF2B5EF4-FFF2-40B4-BE49-F238E27FC236}">
                <a16:creationId xmlns:a16="http://schemas.microsoft.com/office/drawing/2014/main" id="{375531D8-AE45-9585-5958-6850BF229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05154" y="3439337"/>
            <a:ext cx="411836" cy="411838"/>
          </a:xfrm>
          <a:prstGeom prst="rect">
            <a:avLst/>
          </a:prstGeom>
        </p:spPr>
      </p:pic>
      <p:sp>
        <p:nvSpPr>
          <p:cNvPr id="41" name="TextBox 19">
            <a:extLst>
              <a:ext uri="{FF2B5EF4-FFF2-40B4-BE49-F238E27FC236}">
                <a16:creationId xmlns:a16="http://schemas.microsoft.com/office/drawing/2014/main" id="{5E62FA4A-A9CC-3954-15F4-C597D5DC4C1F}"/>
              </a:ext>
            </a:extLst>
          </p:cNvPr>
          <p:cNvSpPr txBox="1"/>
          <p:nvPr/>
        </p:nvSpPr>
        <p:spPr>
          <a:xfrm>
            <a:off x="5626364" y="3532870"/>
            <a:ext cx="2068104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Using renewable energy sources in real</a:t>
            </a: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2E40228B-31D7-6CA9-B13F-53CC93CF1AC5}"/>
              </a:ext>
            </a:extLst>
          </p:cNvPr>
          <p:cNvSpPr txBox="1"/>
          <p:nvPr/>
        </p:nvSpPr>
        <p:spPr>
          <a:xfrm>
            <a:off x="8134871" y="3532870"/>
            <a:ext cx="2233937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ea"/>
                <a:ea typeface="+mj-ea"/>
              </a:rPr>
              <a:t>Through marketing activities</a:t>
            </a:r>
          </a:p>
        </p:txBody>
      </p:sp>
      <p:pic>
        <p:nvPicPr>
          <p:cNvPr id="43" name="Graphic 24">
            <a:extLst>
              <a:ext uri="{FF2B5EF4-FFF2-40B4-BE49-F238E27FC236}">
                <a16:creationId xmlns:a16="http://schemas.microsoft.com/office/drawing/2014/main" id="{ABB750CB-03EC-CEC3-23B9-1BB57F613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81057" y="3204243"/>
            <a:ext cx="324908" cy="324908"/>
          </a:xfrm>
          <a:prstGeom prst="rect">
            <a:avLst/>
          </a:prstGeom>
        </p:spPr>
      </p:pic>
      <p:pic>
        <p:nvPicPr>
          <p:cNvPr id="44" name="Graphic 25">
            <a:extLst>
              <a:ext uri="{FF2B5EF4-FFF2-40B4-BE49-F238E27FC236}">
                <a16:creationId xmlns:a16="http://schemas.microsoft.com/office/drawing/2014/main" id="{4B6D3C54-1E7F-057F-635E-67AD2B38C0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6548" y="3179406"/>
            <a:ext cx="324908" cy="324908"/>
          </a:xfrm>
          <a:prstGeom prst="rect">
            <a:avLst/>
          </a:prstGeom>
        </p:spPr>
      </p:pic>
      <p:pic>
        <p:nvPicPr>
          <p:cNvPr id="45" name="Graphic 26">
            <a:extLst>
              <a:ext uri="{FF2B5EF4-FFF2-40B4-BE49-F238E27FC236}">
                <a16:creationId xmlns:a16="http://schemas.microsoft.com/office/drawing/2014/main" id="{8911806D-C021-1BD0-31C4-4305FE3AA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34872" y="3195326"/>
            <a:ext cx="324908" cy="324908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DC761A18-209F-861C-4901-B6FF14735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6419" y="5123894"/>
            <a:ext cx="303657" cy="3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8367FF5-88A8-E3EA-75C2-F58EFA0AF0BF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A436D29-8A41-C604-9A50-972E7C347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F7AFE50-C273-FADE-2D27-8EFFED8AA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bservation-tool_18366">
            <a:extLst>
              <a:ext uri="{FF2B5EF4-FFF2-40B4-BE49-F238E27FC236}">
                <a16:creationId xmlns:a16="http://schemas.microsoft.com/office/drawing/2014/main" id="{15F295C0-168D-0940-7659-6D3658073B42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08881E-69E3-E698-3388-094ADAF23CB1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D210F819-7E7A-FE0D-AC50-9D4305892D95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B08D6790-F645-C65F-B7B9-12F7D393D529}"/>
              </a:ext>
            </a:extLst>
          </p:cNvPr>
          <p:cNvSpPr txBox="1">
            <a:spLocks/>
          </p:cNvSpPr>
          <p:nvPr/>
        </p:nvSpPr>
        <p:spPr>
          <a:xfrm>
            <a:off x="1020815" y="1110489"/>
            <a:ext cx="9144000" cy="782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90 - Day Roadmap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BEB1A0-3D5D-8A60-E357-4AA022CB2C85}"/>
              </a:ext>
            </a:extLst>
          </p:cNvPr>
          <p:cNvSpPr/>
          <p:nvPr/>
        </p:nvSpPr>
        <p:spPr>
          <a:xfrm>
            <a:off x="7211789" y="3068631"/>
            <a:ext cx="787400" cy="787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BE7EB-621E-BF2E-4AEC-CB2CAD2F554A}"/>
              </a:ext>
            </a:extLst>
          </p:cNvPr>
          <p:cNvSpPr txBox="1"/>
          <p:nvPr/>
        </p:nvSpPr>
        <p:spPr>
          <a:xfrm>
            <a:off x="8301702" y="3282522"/>
            <a:ext cx="3609311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In the first phase of the 90 - day roadmap, API docking with relevant systems like SAP/Oracle will be carried out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0B50D-397A-940C-35CC-9755F634C2AC}"/>
              </a:ext>
            </a:extLst>
          </p:cNvPr>
          <p:cNvSpPr txBox="1"/>
          <p:nvPr/>
        </p:nvSpPr>
        <p:spPr>
          <a:xfrm>
            <a:off x="8287188" y="2866079"/>
            <a:ext cx="3663512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GB"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Medium" panose="00000600000000000000" pitchFamily="2" charset="0"/>
              </a:rPr>
              <a:t>API Docking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8FFC9D-8337-F4A0-1C87-D3132FC8CFCD}"/>
              </a:ext>
            </a:extLst>
          </p:cNvPr>
          <p:cNvSpPr/>
          <p:nvPr/>
        </p:nvSpPr>
        <p:spPr>
          <a:xfrm>
            <a:off x="7211789" y="4636451"/>
            <a:ext cx="787400" cy="787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3F9C37-64A7-114F-9768-826B22EFD9C1}"/>
              </a:ext>
            </a:extLst>
          </p:cNvPr>
          <p:cNvSpPr txBox="1"/>
          <p:nvPr/>
        </p:nvSpPr>
        <p:spPr>
          <a:xfrm>
            <a:off x="8301702" y="4850342"/>
            <a:ext cx="3463737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A pilot project with 500 boxes will be launched to test the solution in a real - world environment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7348D-90B7-3FEA-50AF-00CA3C74697A}"/>
              </a:ext>
            </a:extLst>
          </p:cNvPr>
          <p:cNvSpPr txBox="1"/>
          <p:nvPr/>
        </p:nvSpPr>
        <p:spPr>
          <a:xfrm>
            <a:off x="8287188" y="4433899"/>
            <a:ext cx="3092012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GB"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Medium" panose="00000600000000000000" pitchFamily="2" charset="0"/>
              </a:rPr>
              <a:t>Pilot Project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A257F-ADC2-AD63-CFB0-505729E99E76}"/>
              </a:ext>
            </a:extLst>
          </p:cNvPr>
          <p:cNvSpPr txBox="1"/>
          <p:nvPr/>
        </p:nvSpPr>
        <p:spPr>
          <a:xfrm>
            <a:off x="7340470" y="1748282"/>
            <a:ext cx="4424969" cy="390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GB" sz="2400" b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Light" panose="00000400000000000000" pitchFamily="2" charset="0"/>
              </a:rPr>
              <a:t>Full - scale Promotion</a:t>
            </a:r>
            <a:endParaRPr lang="en-GB" sz="2400" b="1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Poppins Light" panose="00000400000000000000" pitchFamily="2" charset="0"/>
            </a:endParaRPr>
          </a:p>
        </p:txBody>
      </p:sp>
      <p:sp>
        <p:nvSpPr>
          <p:cNvPr id="22" name="Freeform 47">
            <a:extLst>
              <a:ext uri="{FF2B5EF4-FFF2-40B4-BE49-F238E27FC236}">
                <a16:creationId xmlns:a16="http://schemas.microsoft.com/office/drawing/2014/main" id="{FD430C18-EEE6-FC7C-5777-AE410D3826F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22609" y="3279451"/>
            <a:ext cx="365760" cy="365760"/>
          </a:xfrm>
          <a:custGeom>
            <a:avLst/>
            <a:gdLst>
              <a:gd name="T0" fmla="*/ 153 w 160"/>
              <a:gd name="T1" fmla="*/ 65 h 160"/>
              <a:gd name="T2" fmla="*/ 142 w 160"/>
              <a:gd name="T3" fmla="*/ 64 h 160"/>
              <a:gd name="T4" fmla="*/ 134 w 160"/>
              <a:gd name="T5" fmla="*/ 56 h 160"/>
              <a:gd name="T6" fmla="*/ 136 w 160"/>
              <a:gd name="T7" fmla="*/ 46 h 160"/>
              <a:gd name="T8" fmla="*/ 140 w 160"/>
              <a:gd name="T9" fmla="*/ 38 h 160"/>
              <a:gd name="T10" fmla="*/ 140 w 160"/>
              <a:gd name="T11" fmla="*/ 27 h 160"/>
              <a:gd name="T12" fmla="*/ 131 w 160"/>
              <a:gd name="T13" fmla="*/ 19 h 160"/>
              <a:gd name="T14" fmla="*/ 121 w 160"/>
              <a:gd name="T15" fmla="*/ 17 h 160"/>
              <a:gd name="T16" fmla="*/ 113 w 160"/>
              <a:gd name="T17" fmla="*/ 24 h 160"/>
              <a:gd name="T18" fmla="*/ 102 w 160"/>
              <a:gd name="T19" fmla="*/ 24 h 160"/>
              <a:gd name="T20" fmla="*/ 96 w 160"/>
              <a:gd name="T21" fmla="*/ 16 h 160"/>
              <a:gd name="T22" fmla="*/ 94 w 160"/>
              <a:gd name="T23" fmla="*/ 6 h 160"/>
              <a:gd name="T24" fmla="*/ 86 w 160"/>
              <a:gd name="T25" fmla="*/ 0 h 160"/>
              <a:gd name="T26" fmla="*/ 73 w 160"/>
              <a:gd name="T27" fmla="*/ 0 h 160"/>
              <a:gd name="T28" fmla="*/ 65 w 160"/>
              <a:gd name="T29" fmla="*/ 6 h 160"/>
              <a:gd name="T30" fmla="*/ 64 w 160"/>
              <a:gd name="T31" fmla="*/ 16 h 160"/>
              <a:gd name="T32" fmla="*/ 57 w 160"/>
              <a:gd name="T33" fmla="*/ 24 h 160"/>
              <a:gd name="T34" fmla="*/ 46 w 160"/>
              <a:gd name="T35" fmla="*/ 24 h 160"/>
              <a:gd name="T36" fmla="*/ 38 w 160"/>
              <a:gd name="T37" fmla="*/ 17 h 160"/>
              <a:gd name="T38" fmla="*/ 27 w 160"/>
              <a:gd name="T39" fmla="*/ 19 h 160"/>
              <a:gd name="T40" fmla="*/ 19 w 160"/>
              <a:gd name="T41" fmla="*/ 27 h 160"/>
              <a:gd name="T42" fmla="*/ 17 w 160"/>
              <a:gd name="T43" fmla="*/ 38 h 160"/>
              <a:gd name="T44" fmla="*/ 24 w 160"/>
              <a:gd name="T45" fmla="*/ 46 h 160"/>
              <a:gd name="T46" fmla="*/ 24 w 160"/>
              <a:gd name="T47" fmla="*/ 56 h 160"/>
              <a:gd name="T48" fmla="*/ 16 w 160"/>
              <a:gd name="T49" fmla="*/ 64 h 160"/>
              <a:gd name="T50" fmla="*/ 6 w 160"/>
              <a:gd name="T51" fmla="*/ 65 h 160"/>
              <a:gd name="T52" fmla="*/ 0 w 160"/>
              <a:gd name="T53" fmla="*/ 73 h 160"/>
              <a:gd name="T54" fmla="*/ 0 w 160"/>
              <a:gd name="T55" fmla="*/ 86 h 160"/>
              <a:gd name="T56" fmla="*/ 6 w 160"/>
              <a:gd name="T57" fmla="*/ 93 h 160"/>
              <a:gd name="T58" fmla="*/ 16 w 160"/>
              <a:gd name="T59" fmla="*/ 96 h 160"/>
              <a:gd name="T60" fmla="*/ 24 w 160"/>
              <a:gd name="T61" fmla="*/ 102 h 160"/>
              <a:gd name="T62" fmla="*/ 24 w 160"/>
              <a:gd name="T63" fmla="*/ 113 h 160"/>
              <a:gd name="T64" fmla="*/ 17 w 160"/>
              <a:gd name="T65" fmla="*/ 121 h 160"/>
              <a:gd name="T66" fmla="*/ 19 w 160"/>
              <a:gd name="T67" fmla="*/ 131 h 160"/>
              <a:gd name="T68" fmla="*/ 27 w 160"/>
              <a:gd name="T69" fmla="*/ 141 h 160"/>
              <a:gd name="T70" fmla="*/ 38 w 160"/>
              <a:gd name="T71" fmla="*/ 141 h 160"/>
              <a:gd name="T72" fmla="*/ 46 w 160"/>
              <a:gd name="T73" fmla="*/ 136 h 160"/>
              <a:gd name="T74" fmla="*/ 57 w 160"/>
              <a:gd name="T75" fmla="*/ 134 h 160"/>
              <a:gd name="T76" fmla="*/ 64 w 160"/>
              <a:gd name="T77" fmla="*/ 142 h 160"/>
              <a:gd name="T78" fmla="*/ 65 w 160"/>
              <a:gd name="T79" fmla="*/ 153 h 160"/>
              <a:gd name="T80" fmla="*/ 73 w 160"/>
              <a:gd name="T81" fmla="*/ 160 h 160"/>
              <a:gd name="T82" fmla="*/ 86 w 160"/>
              <a:gd name="T83" fmla="*/ 160 h 160"/>
              <a:gd name="T84" fmla="*/ 94 w 160"/>
              <a:gd name="T85" fmla="*/ 153 h 160"/>
              <a:gd name="T86" fmla="*/ 96 w 160"/>
              <a:gd name="T87" fmla="*/ 142 h 160"/>
              <a:gd name="T88" fmla="*/ 102 w 160"/>
              <a:gd name="T89" fmla="*/ 134 h 160"/>
              <a:gd name="T90" fmla="*/ 113 w 160"/>
              <a:gd name="T91" fmla="*/ 136 h 160"/>
              <a:gd name="T92" fmla="*/ 121 w 160"/>
              <a:gd name="T93" fmla="*/ 141 h 160"/>
              <a:gd name="T94" fmla="*/ 131 w 160"/>
              <a:gd name="T95" fmla="*/ 141 h 160"/>
              <a:gd name="T96" fmla="*/ 140 w 160"/>
              <a:gd name="T97" fmla="*/ 131 h 160"/>
              <a:gd name="T98" fmla="*/ 140 w 160"/>
              <a:gd name="T99" fmla="*/ 121 h 160"/>
              <a:gd name="T100" fmla="*/ 136 w 160"/>
              <a:gd name="T101" fmla="*/ 113 h 160"/>
              <a:gd name="T102" fmla="*/ 134 w 160"/>
              <a:gd name="T103" fmla="*/ 102 h 160"/>
              <a:gd name="T104" fmla="*/ 142 w 160"/>
              <a:gd name="T105" fmla="*/ 96 h 160"/>
              <a:gd name="T106" fmla="*/ 153 w 160"/>
              <a:gd name="T107" fmla="*/ 93 h 160"/>
              <a:gd name="T108" fmla="*/ 160 w 160"/>
              <a:gd name="T109" fmla="*/ 86 h 160"/>
              <a:gd name="T110" fmla="*/ 160 w 160"/>
              <a:gd name="T111" fmla="*/ 73 h 160"/>
              <a:gd name="T112" fmla="*/ 153 w 160"/>
              <a:gd name="T113" fmla="*/ 65 h 160"/>
              <a:gd name="T114" fmla="*/ 80 w 160"/>
              <a:gd name="T115" fmla="*/ 109 h 160"/>
              <a:gd name="T116" fmla="*/ 51 w 160"/>
              <a:gd name="T117" fmla="*/ 80 h 160"/>
              <a:gd name="T118" fmla="*/ 80 w 160"/>
              <a:gd name="T119" fmla="*/ 51 h 160"/>
              <a:gd name="T120" fmla="*/ 108 w 160"/>
              <a:gd name="T121" fmla="*/ 80 h 160"/>
              <a:gd name="T122" fmla="*/ 80 w 160"/>
              <a:gd name="T123" fmla="*/ 10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0" h="160">
                <a:moveTo>
                  <a:pt x="153" y="65"/>
                </a:moveTo>
                <a:cubicBezTo>
                  <a:pt x="142" y="64"/>
                  <a:pt x="142" y="64"/>
                  <a:pt x="142" y="64"/>
                </a:cubicBezTo>
                <a:cubicBezTo>
                  <a:pt x="139" y="64"/>
                  <a:pt x="136" y="61"/>
                  <a:pt x="134" y="56"/>
                </a:cubicBezTo>
                <a:cubicBezTo>
                  <a:pt x="132" y="53"/>
                  <a:pt x="132" y="48"/>
                  <a:pt x="136" y="46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144" y="35"/>
                  <a:pt x="144" y="30"/>
                  <a:pt x="140" y="27"/>
                </a:cubicBezTo>
                <a:cubicBezTo>
                  <a:pt x="131" y="19"/>
                  <a:pt x="131" y="19"/>
                  <a:pt x="131" y="19"/>
                </a:cubicBezTo>
                <a:cubicBezTo>
                  <a:pt x="129" y="16"/>
                  <a:pt x="124" y="16"/>
                  <a:pt x="121" y="17"/>
                </a:cubicBezTo>
                <a:cubicBezTo>
                  <a:pt x="113" y="24"/>
                  <a:pt x="113" y="24"/>
                  <a:pt x="113" y="24"/>
                </a:cubicBezTo>
                <a:cubicBezTo>
                  <a:pt x="110" y="25"/>
                  <a:pt x="105" y="25"/>
                  <a:pt x="102" y="24"/>
                </a:cubicBezTo>
                <a:cubicBezTo>
                  <a:pt x="99" y="22"/>
                  <a:pt x="96" y="19"/>
                  <a:pt x="96" y="16"/>
                </a:cubicBezTo>
                <a:cubicBezTo>
                  <a:pt x="94" y="6"/>
                  <a:pt x="94" y="6"/>
                  <a:pt x="94" y="6"/>
                </a:cubicBezTo>
                <a:cubicBezTo>
                  <a:pt x="92" y="3"/>
                  <a:pt x="89" y="0"/>
                  <a:pt x="86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0" y="0"/>
                  <a:pt x="65" y="3"/>
                  <a:pt x="65" y="6"/>
                </a:cubicBezTo>
                <a:cubicBezTo>
                  <a:pt x="64" y="16"/>
                  <a:pt x="64" y="16"/>
                  <a:pt x="64" y="16"/>
                </a:cubicBezTo>
                <a:cubicBezTo>
                  <a:pt x="64" y="19"/>
                  <a:pt x="60" y="22"/>
                  <a:pt x="57" y="24"/>
                </a:cubicBezTo>
                <a:cubicBezTo>
                  <a:pt x="52" y="25"/>
                  <a:pt x="48" y="25"/>
                  <a:pt x="46" y="24"/>
                </a:cubicBezTo>
                <a:cubicBezTo>
                  <a:pt x="38" y="17"/>
                  <a:pt x="38" y="17"/>
                  <a:pt x="38" y="17"/>
                </a:cubicBezTo>
                <a:cubicBezTo>
                  <a:pt x="35" y="16"/>
                  <a:pt x="30" y="16"/>
                  <a:pt x="27" y="19"/>
                </a:cubicBezTo>
                <a:cubicBezTo>
                  <a:pt x="19" y="27"/>
                  <a:pt x="19" y="27"/>
                  <a:pt x="19" y="27"/>
                </a:cubicBezTo>
                <a:cubicBezTo>
                  <a:pt x="16" y="30"/>
                  <a:pt x="16" y="35"/>
                  <a:pt x="17" y="38"/>
                </a:cubicBezTo>
                <a:cubicBezTo>
                  <a:pt x="24" y="46"/>
                  <a:pt x="24" y="46"/>
                  <a:pt x="24" y="46"/>
                </a:cubicBezTo>
                <a:cubicBezTo>
                  <a:pt x="25" y="48"/>
                  <a:pt x="25" y="53"/>
                  <a:pt x="24" y="56"/>
                </a:cubicBezTo>
                <a:cubicBezTo>
                  <a:pt x="24" y="61"/>
                  <a:pt x="19" y="64"/>
                  <a:pt x="16" y="64"/>
                </a:cubicBezTo>
                <a:cubicBezTo>
                  <a:pt x="6" y="65"/>
                  <a:pt x="6" y="65"/>
                  <a:pt x="6" y="65"/>
                </a:cubicBezTo>
                <a:cubicBezTo>
                  <a:pt x="3" y="65"/>
                  <a:pt x="0" y="69"/>
                  <a:pt x="0" y="73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9"/>
                  <a:pt x="3" y="93"/>
                  <a:pt x="6" y="93"/>
                </a:cubicBezTo>
                <a:cubicBezTo>
                  <a:pt x="16" y="96"/>
                  <a:pt x="16" y="96"/>
                  <a:pt x="16" y="96"/>
                </a:cubicBezTo>
                <a:cubicBezTo>
                  <a:pt x="19" y="96"/>
                  <a:pt x="24" y="99"/>
                  <a:pt x="24" y="102"/>
                </a:cubicBezTo>
                <a:cubicBezTo>
                  <a:pt x="25" y="105"/>
                  <a:pt x="25" y="110"/>
                  <a:pt x="24" y="113"/>
                </a:cubicBezTo>
                <a:cubicBezTo>
                  <a:pt x="17" y="121"/>
                  <a:pt x="17" y="121"/>
                  <a:pt x="17" y="121"/>
                </a:cubicBezTo>
                <a:cubicBezTo>
                  <a:pt x="16" y="125"/>
                  <a:pt x="16" y="129"/>
                  <a:pt x="19" y="131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30" y="142"/>
                  <a:pt x="35" y="144"/>
                  <a:pt x="38" y="141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8" y="133"/>
                  <a:pt x="52" y="133"/>
                  <a:pt x="57" y="134"/>
                </a:cubicBezTo>
                <a:cubicBezTo>
                  <a:pt x="60" y="136"/>
                  <a:pt x="64" y="139"/>
                  <a:pt x="64" y="142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65" y="157"/>
                  <a:pt x="70" y="160"/>
                  <a:pt x="73" y="160"/>
                </a:cubicBezTo>
                <a:cubicBezTo>
                  <a:pt x="86" y="160"/>
                  <a:pt x="86" y="160"/>
                  <a:pt x="86" y="160"/>
                </a:cubicBezTo>
                <a:cubicBezTo>
                  <a:pt x="89" y="160"/>
                  <a:pt x="92" y="157"/>
                  <a:pt x="94" y="153"/>
                </a:cubicBezTo>
                <a:cubicBezTo>
                  <a:pt x="96" y="142"/>
                  <a:pt x="96" y="142"/>
                  <a:pt x="96" y="142"/>
                </a:cubicBezTo>
                <a:cubicBezTo>
                  <a:pt x="96" y="139"/>
                  <a:pt x="99" y="136"/>
                  <a:pt x="102" y="134"/>
                </a:cubicBezTo>
                <a:cubicBezTo>
                  <a:pt x="105" y="133"/>
                  <a:pt x="110" y="133"/>
                  <a:pt x="113" y="136"/>
                </a:cubicBezTo>
                <a:cubicBezTo>
                  <a:pt x="121" y="141"/>
                  <a:pt x="121" y="141"/>
                  <a:pt x="121" y="141"/>
                </a:cubicBezTo>
                <a:cubicBezTo>
                  <a:pt x="124" y="144"/>
                  <a:pt x="129" y="142"/>
                  <a:pt x="131" y="141"/>
                </a:cubicBezTo>
                <a:cubicBezTo>
                  <a:pt x="140" y="131"/>
                  <a:pt x="140" y="131"/>
                  <a:pt x="140" y="131"/>
                </a:cubicBezTo>
                <a:cubicBezTo>
                  <a:pt x="144" y="129"/>
                  <a:pt x="144" y="125"/>
                  <a:pt x="140" y="121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2" y="110"/>
                  <a:pt x="132" y="105"/>
                  <a:pt x="134" y="102"/>
                </a:cubicBezTo>
                <a:cubicBezTo>
                  <a:pt x="136" y="99"/>
                  <a:pt x="139" y="96"/>
                  <a:pt x="142" y="96"/>
                </a:cubicBezTo>
                <a:cubicBezTo>
                  <a:pt x="153" y="93"/>
                  <a:pt x="153" y="93"/>
                  <a:pt x="153" y="93"/>
                </a:cubicBezTo>
                <a:cubicBezTo>
                  <a:pt x="156" y="93"/>
                  <a:pt x="160" y="89"/>
                  <a:pt x="160" y="86"/>
                </a:cubicBezTo>
                <a:cubicBezTo>
                  <a:pt x="160" y="73"/>
                  <a:pt x="160" y="73"/>
                  <a:pt x="160" y="73"/>
                </a:cubicBezTo>
                <a:cubicBezTo>
                  <a:pt x="160" y="69"/>
                  <a:pt x="156" y="65"/>
                  <a:pt x="153" y="65"/>
                </a:cubicBezTo>
                <a:close/>
                <a:moveTo>
                  <a:pt x="80" y="109"/>
                </a:moveTo>
                <a:cubicBezTo>
                  <a:pt x="64" y="109"/>
                  <a:pt x="51" y="96"/>
                  <a:pt x="51" y="80"/>
                </a:cubicBezTo>
                <a:cubicBezTo>
                  <a:pt x="51" y="64"/>
                  <a:pt x="64" y="51"/>
                  <a:pt x="80" y="51"/>
                </a:cubicBezTo>
                <a:cubicBezTo>
                  <a:pt x="96" y="51"/>
                  <a:pt x="108" y="64"/>
                  <a:pt x="108" y="80"/>
                </a:cubicBezTo>
                <a:cubicBezTo>
                  <a:pt x="108" y="96"/>
                  <a:pt x="96" y="109"/>
                  <a:pt x="80" y="1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3D027C0F-B2B6-77FC-22AE-3BCE83C15FC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9334" y="4847271"/>
            <a:ext cx="332311" cy="365760"/>
          </a:xfrm>
          <a:custGeom>
            <a:avLst/>
            <a:gdLst>
              <a:gd name="T0" fmla="*/ 138 w 150"/>
              <a:gd name="T1" fmla="*/ 134 h 164"/>
              <a:gd name="T2" fmla="*/ 128 w 150"/>
              <a:gd name="T3" fmla="*/ 123 h 164"/>
              <a:gd name="T4" fmla="*/ 122 w 150"/>
              <a:gd name="T5" fmla="*/ 123 h 164"/>
              <a:gd name="T6" fmla="*/ 100 w 150"/>
              <a:gd name="T7" fmla="*/ 98 h 164"/>
              <a:gd name="T8" fmla="*/ 91 w 150"/>
              <a:gd name="T9" fmla="*/ 107 h 164"/>
              <a:gd name="T10" fmla="*/ 114 w 150"/>
              <a:gd name="T11" fmla="*/ 132 h 164"/>
              <a:gd name="T12" fmla="*/ 115 w 150"/>
              <a:gd name="T13" fmla="*/ 136 h 164"/>
              <a:gd name="T14" fmla="*/ 124 w 150"/>
              <a:gd name="T15" fmla="*/ 148 h 164"/>
              <a:gd name="T16" fmla="*/ 136 w 150"/>
              <a:gd name="T17" fmla="*/ 156 h 164"/>
              <a:gd name="T18" fmla="*/ 146 w 150"/>
              <a:gd name="T19" fmla="*/ 160 h 164"/>
              <a:gd name="T20" fmla="*/ 148 w 150"/>
              <a:gd name="T21" fmla="*/ 157 h 164"/>
              <a:gd name="T22" fmla="*/ 149 w 150"/>
              <a:gd name="T23" fmla="*/ 156 h 164"/>
              <a:gd name="T24" fmla="*/ 146 w 150"/>
              <a:gd name="T25" fmla="*/ 145 h 164"/>
              <a:gd name="T26" fmla="*/ 138 w 150"/>
              <a:gd name="T27" fmla="*/ 134 h 164"/>
              <a:gd name="T28" fmla="*/ 45 w 150"/>
              <a:gd name="T29" fmla="*/ 74 h 164"/>
              <a:gd name="T30" fmla="*/ 50 w 150"/>
              <a:gd name="T31" fmla="*/ 68 h 164"/>
              <a:gd name="T32" fmla="*/ 11 w 150"/>
              <a:gd name="T33" fmla="*/ 27 h 164"/>
              <a:gd name="T34" fmla="*/ 11 w 150"/>
              <a:gd name="T35" fmla="*/ 22 h 164"/>
              <a:gd name="T36" fmla="*/ 14 w 150"/>
              <a:gd name="T37" fmla="*/ 22 h 164"/>
              <a:gd name="T38" fmla="*/ 55 w 150"/>
              <a:gd name="T39" fmla="*/ 65 h 164"/>
              <a:gd name="T40" fmla="*/ 60 w 150"/>
              <a:gd name="T41" fmla="*/ 58 h 164"/>
              <a:gd name="T42" fmla="*/ 21 w 150"/>
              <a:gd name="T43" fmla="*/ 16 h 164"/>
              <a:gd name="T44" fmla="*/ 21 w 150"/>
              <a:gd name="T45" fmla="*/ 12 h 164"/>
              <a:gd name="T46" fmla="*/ 24 w 150"/>
              <a:gd name="T47" fmla="*/ 12 h 164"/>
              <a:gd name="T48" fmla="*/ 64 w 150"/>
              <a:gd name="T49" fmla="*/ 55 h 164"/>
              <a:gd name="T50" fmla="*/ 70 w 150"/>
              <a:gd name="T51" fmla="*/ 49 h 164"/>
              <a:gd name="T52" fmla="*/ 69 w 150"/>
              <a:gd name="T53" fmla="*/ 49 h 164"/>
              <a:gd name="T54" fmla="*/ 64 w 150"/>
              <a:gd name="T55" fmla="*/ 43 h 164"/>
              <a:gd name="T56" fmla="*/ 31 w 150"/>
              <a:gd name="T57" fmla="*/ 7 h 164"/>
              <a:gd name="T58" fmla="*/ 7 w 150"/>
              <a:gd name="T59" fmla="*/ 7 h 164"/>
              <a:gd name="T60" fmla="*/ 7 w 150"/>
              <a:gd name="T61" fmla="*/ 34 h 164"/>
              <a:gd name="T62" fmla="*/ 45 w 150"/>
              <a:gd name="T63" fmla="*/ 74 h 164"/>
              <a:gd name="T64" fmla="*/ 121 w 150"/>
              <a:gd name="T65" fmla="*/ 76 h 164"/>
              <a:gd name="T66" fmla="*/ 139 w 150"/>
              <a:gd name="T67" fmla="*/ 66 h 164"/>
              <a:gd name="T68" fmla="*/ 150 w 150"/>
              <a:gd name="T69" fmla="*/ 37 h 164"/>
              <a:gd name="T70" fmla="*/ 141 w 150"/>
              <a:gd name="T71" fmla="*/ 34 h 164"/>
              <a:gd name="T72" fmla="*/ 128 w 150"/>
              <a:gd name="T73" fmla="*/ 49 h 164"/>
              <a:gd name="T74" fmla="*/ 117 w 150"/>
              <a:gd name="T75" fmla="*/ 49 h 164"/>
              <a:gd name="T76" fmla="*/ 109 w 150"/>
              <a:gd name="T77" fmla="*/ 39 h 164"/>
              <a:gd name="T78" fmla="*/ 109 w 150"/>
              <a:gd name="T79" fmla="*/ 27 h 164"/>
              <a:gd name="T80" fmla="*/ 123 w 150"/>
              <a:gd name="T81" fmla="*/ 14 h 164"/>
              <a:gd name="T82" fmla="*/ 120 w 150"/>
              <a:gd name="T83" fmla="*/ 3 h 164"/>
              <a:gd name="T84" fmla="*/ 91 w 150"/>
              <a:gd name="T85" fmla="*/ 14 h 164"/>
              <a:gd name="T86" fmla="*/ 81 w 150"/>
              <a:gd name="T87" fmla="*/ 37 h 164"/>
              <a:gd name="T88" fmla="*/ 81 w 150"/>
              <a:gd name="T89" fmla="*/ 46 h 164"/>
              <a:gd name="T90" fmla="*/ 9 w 150"/>
              <a:gd name="T91" fmla="*/ 125 h 164"/>
              <a:gd name="T92" fmla="*/ 2 w 150"/>
              <a:gd name="T93" fmla="*/ 140 h 164"/>
              <a:gd name="T94" fmla="*/ 9 w 150"/>
              <a:gd name="T95" fmla="*/ 156 h 164"/>
              <a:gd name="T96" fmla="*/ 37 w 150"/>
              <a:gd name="T97" fmla="*/ 156 h 164"/>
              <a:gd name="T98" fmla="*/ 110 w 150"/>
              <a:gd name="T99" fmla="*/ 77 h 164"/>
              <a:gd name="T100" fmla="*/ 121 w 150"/>
              <a:gd name="T101" fmla="*/ 76 h 164"/>
              <a:gd name="T102" fmla="*/ 30 w 150"/>
              <a:gd name="T103" fmla="*/ 149 h 164"/>
              <a:gd name="T104" fmla="*/ 14 w 150"/>
              <a:gd name="T105" fmla="*/ 149 h 164"/>
              <a:gd name="T106" fmla="*/ 14 w 150"/>
              <a:gd name="T107" fmla="*/ 132 h 164"/>
              <a:gd name="T108" fmla="*/ 30 w 150"/>
              <a:gd name="T109" fmla="*/ 132 h 164"/>
              <a:gd name="T110" fmla="*/ 30 w 150"/>
              <a:gd name="T111" fmla="*/ 14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0" h="164">
                <a:moveTo>
                  <a:pt x="138" y="134"/>
                </a:moveTo>
                <a:cubicBezTo>
                  <a:pt x="135" y="129"/>
                  <a:pt x="131" y="125"/>
                  <a:pt x="128" y="123"/>
                </a:cubicBezTo>
                <a:cubicBezTo>
                  <a:pt x="125" y="123"/>
                  <a:pt x="122" y="123"/>
                  <a:pt x="122" y="123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115" y="136"/>
                  <a:pt x="115" y="136"/>
                  <a:pt x="115" y="136"/>
                </a:cubicBezTo>
                <a:cubicBezTo>
                  <a:pt x="115" y="139"/>
                  <a:pt x="120" y="145"/>
                  <a:pt x="124" y="148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41" y="159"/>
                  <a:pt x="145" y="160"/>
                  <a:pt x="146" y="160"/>
                </a:cubicBezTo>
                <a:cubicBezTo>
                  <a:pt x="146" y="159"/>
                  <a:pt x="148" y="157"/>
                  <a:pt x="148" y="157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50" y="156"/>
                  <a:pt x="149" y="150"/>
                  <a:pt x="146" y="145"/>
                </a:cubicBezTo>
                <a:cubicBezTo>
                  <a:pt x="138" y="134"/>
                  <a:pt x="138" y="134"/>
                  <a:pt x="138" y="134"/>
                </a:cubicBezTo>
                <a:close/>
                <a:moveTo>
                  <a:pt x="45" y="74"/>
                </a:moveTo>
                <a:cubicBezTo>
                  <a:pt x="50" y="68"/>
                  <a:pt x="50" y="68"/>
                  <a:pt x="50" y="68"/>
                </a:cubicBezTo>
                <a:cubicBezTo>
                  <a:pt x="11" y="27"/>
                  <a:pt x="11" y="27"/>
                  <a:pt x="11" y="27"/>
                </a:cubicBezTo>
                <a:cubicBezTo>
                  <a:pt x="10" y="25"/>
                  <a:pt x="10" y="24"/>
                  <a:pt x="11" y="22"/>
                </a:cubicBezTo>
                <a:cubicBezTo>
                  <a:pt x="11" y="21"/>
                  <a:pt x="13" y="21"/>
                  <a:pt x="14" y="22"/>
                </a:cubicBezTo>
                <a:cubicBezTo>
                  <a:pt x="55" y="65"/>
                  <a:pt x="55" y="65"/>
                  <a:pt x="55" y="65"/>
                </a:cubicBezTo>
                <a:cubicBezTo>
                  <a:pt x="60" y="58"/>
                  <a:pt x="60" y="58"/>
                  <a:pt x="60" y="58"/>
                </a:cubicBezTo>
                <a:cubicBezTo>
                  <a:pt x="21" y="16"/>
                  <a:pt x="21" y="16"/>
                  <a:pt x="21" y="16"/>
                </a:cubicBezTo>
                <a:cubicBezTo>
                  <a:pt x="20" y="15"/>
                  <a:pt x="20" y="13"/>
                  <a:pt x="21" y="12"/>
                </a:cubicBezTo>
                <a:cubicBezTo>
                  <a:pt x="21" y="10"/>
                  <a:pt x="23" y="10"/>
                  <a:pt x="24" y="12"/>
                </a:cubicBezTo>
                <a:cubicBezTo>
                  <a:pt x="64" y="55"/>
                  <a:pt x="64" y="55"/>
                  <a:pt x="64" y="55"/>
                </a:cubicBezTo>
                <a:cubicBezTo>
                  <a:pt x="70" y="49"/>
                  <a:pt x="70" y="49"/>
                  <a:pt x="70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4" y="43"/>
                  <a:pt x="64" y="43"/>
                  <a:pt x="64" y="43"/>
                </a:cubicBezTo>
                <a:cubicBezTo>
                  <a:pt x="31" y="7"/>
                  <a:pt x="31" y="7"/>
                  <a:pt x="31" y="7"/>
                </a:cubicBezTo>
                <a:cubicBezTo>
                  <a:pt x="24" y="0"/>
                  <a:pt x="14" y="0"/>
                  <a:pt x="7" y="7"/>
                </a:cubicBezTo>
                <a:cubicBezTo>
                  <a:pt x="0" y="15"/>
                  <a:pt x="0" y="27"/>
                  <a:pt x="7" y="34"/>
                </a:cubicBezTo>
                <a:cubicBezTo>
                  <a:pt x="45" y="74"/>
                  <a:pt x="45" y="74"/>
                  <a:pt x="45" y="74"/>
                </a:cubicBezTo>
                <a:close/>
                <a:moveTo>
                  <a:pt x="121" y="76"/>
                </a:moveTo>
                <a:cubicBezTo>
                  <a:pt x="128" y="76"/>
                  <a:pt x="135" y="71"/>
                  <a:pt x="139" y="66"/>
                </a:cubicBezTo>
                <a:cubicBezTo>
                  <a:pt x="148" y="58"/>
                  <a:pt x="150" y="48"/>
                  <a:pt x="150" y="37"/>
                </a:cubicBezTo>
                <a:cubicBezTo>
                  <a:pt x="149" y="31"/>
                  <a:pt x="145" y="30"/>
                  <a:pt x="141" y="34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25" y="52"/>
                  <a:pt x="120" y="52"/>
                  <a:pt x="117" y="4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6" y="36"/>
                  <a:pt x="106" y="31"/>
                  <a:pt x="109" y="27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125" y="9"/>
                  <a:pt x="125" y="3"/>
                  <a:pt x="120" y="3"/>
                </a:cubicBezTo>
                <a:cubicBezTo>
                  <a:pt x="109" y="2"/>
                  <a:pt x="99" y="5"/>
                  <a:pt x="91" y="14"/>
                </a:cubicBezTo>
                <a:cubicBezTo>
                  <a:pt x="85" y="19"/>
                  <a:pt x="81" y="28"/>
                  <a:pt x="81" y="37"/>
                </a:cubicBezTo>
                <a:cubicBezTo>
                  <a:pt x="81" y="40"/>
                  <a:pt x="81" y="43"/>
                  <a:pt x="81" y="46"/>
                </a:cubicBezTo>
                <a:cubicBezTo>
                  <a:pt x="9" y="125"/>
                  <a:pt x="9" y="125"/>
                  <a:pt x="9" y="125"/>
                </a:cubicBezTo>
                <a:cubicBezTo>
                  <a:pt x="5" y="129"/>
                  <a:pt x="2" y="134"/>
                  <a:pt x="2" y="140"/>
                </a:cubicBezTo>
                <a:cubicBezTo>
                  <a:pt x="2" y="146"/>
                  <a:pt x="5" y="152"/>
                  <a:pt x="9" y="156"/>
                </a:cubicBezTo>
                <a:cubicBezTo>
                  <a:pt x="16" y="164"/>
                  <a:pt x="30" y="164"/>
                  <a:pt x="37" y="156"/>
                </a:cubicBezTo>
                <a:cubicBezTo>
                  <a:pt x="37" y="156"/>
                  <a:pt x="89" y="100"/>
                  <a:pt x="110" y="77"/>
                </a:cubicBezTo>
                <a:cubicBezTo>
                  <a:pt x="114" y="77"/>
                  <a:pt x="117" y="77"/>
                  <a:pt x="121" y="76"/>
                </a:cubicBezTo>
                <a:close/>
                <a:moveTo>
                  <a:pt x="30" y="149"/>
                </a:moveTo>
                <a:cubicBezTo>
                  <a:pt x="26" y="153"/>
                  <a:pt x="19" y="153"/>
                  <a:pt x="14" y="149"/>
                </a:cubicBezTo>
                <a:cubicBezTo>
                  <a:pt x="10" y="144"/>
                  <a:pt x="10" y="137"/>
                  <a:pt x="14" y="132"/>
                </a:cubicBezTo>
                <a:cubicBezTo>
                  <a:pt x="19" y="128"/>
                  <a:pt x="26" y="128"/>
                  <a:pt x="30" y="132"/>
                </a:cubicBezTo>
                <a:cubicBezTo>
                  <a:pt x="34" y="137"/>
                  <a:pt x="34" y="144"/>
                  <a:pt x="30" y="1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2" descr="purple and pink letter blocks">
            <a:extLst>
              <a:ext uri="{FF2B5EF4-FFF2-40B4-BE49-F238E27FC236}">
                <a16:creationId xmlns:a16="http://schemas.microsoft.com/office/drawing/2014/main" id="{51EDFC5A-12DE-0230-B134-47195F4B6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41" r="3852" b="10555"/>
          <a:stretch>
            <a:fillRect/>
          </a:stretch>
        </p:blipFill>
        <p:spPr bwMode="auto">
          <a:xfrm>
            <a:off x="1131387" y="2211064"/>
            <a:ext cx="4945392" cy="392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88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52300">
              <a:schemeClr val="accent3">
                <a:lumMod val="50000"/>
                <a:lumOff val="50000"/>
              </a:schemeClr>
            </a:gs>
            <a:gs pos="0">
              <a:schemeClr val="accent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45B34384-3C35-49CA-D129-14F46522AF9D}"/>
              </a:ext>
            </a:extLst>
          </p:cNvPr>
          <p:cNvSpPr/>
          <p:nvPr/>
        </p:nvSpPr>
        <p:spPr>
          <a:xfrm>
            <a:off x="1" y="102425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85AD000B-CBEF-6C73-481A-846F4065D341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2">
            <a:extLst>
              <a:ext uri="{FF2B5EF4-FFF2-40B4-BE49-F238E27FC236}">
                <a16:creationId xmlns:a16="http://schemas.microsoft.com/office/drawing/2014/main" id="{5264745B-FB8E-3B85-EADB-7A5D228EE765}"/>
              </a:ext>
            </a:extLst>
          </p:cNvPr>
          <p:cNvGrpSpPr/>
          <p:nvPr/>
        </p:nvGrpSpPr>
        <p:grpSpPr>
          <a:xfrm>
            <a:off x="8941188" y="1491640"/>
            <a:ext cx="2064994" cy="2064994"/>
            <a:chOff x="10640582" y="1220864"/>
            <a:chExt cx="2064994" cy="2064994"/>
          </a:xfrm>
        </p:grpSpPr>
        <p:sp>
          <p:nvSpPr>
            <p:cNvPr id="5" name="Circle: Hollow 38">
              <a:extLst>
                <a:ext uri="{FF2B5EF4-FFF2-40B4-BE49-F238E27FC236}">
                  <a16:creationId xmlns:a16="http://schemas.microsoft.com/office/drawing/2014/main" id="{6F27835C-4A53-D5EA-AE23-826EA1A893DC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ircle: Hollow 39">
              <a:extLst>
                <a:ext uri="{FF2B5EF4-FFF2-40B4-BE49-F238E27FC236}">
                  <a16:creationId xmlns:a16="http://schemas.microsoft.com/office/drawing/2014/main" id="{16B6EBDB-7E3D-B763-6279-EA8A3AA36C01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ircle: Hollow 40">
              <a:extLst>
                <a:ext uri="{FF2B5EF4-FFF2-40B4-BE49-F238E27FC236}">
                  <a16:creationId xmlns:a16="http://schemas.microsoft.com/office/drawing/2014/main" id="{204C0C3D-8234-BAB8-41E5-FB00E47520EF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" name="Rectangle: Rounded Corners 31">
            <a:extLst>
              <a:ext uri="{FF2B5EF4-FFF2-40B4-BE49-F238E27FC236}">
                <a16:creationId xmlns:a16="http://schemas.microsoft.com/office/drawing/2014/main" id="{A688F4E3-CF58-D2F2-8084-C619BBDDD291}"/>
              </a:ext>
            </a:extLst>
          </p:cNvPr>
          <p:cNvSpPr/>
          <p:nvPr/>
        </p:nvSpPr>
        <p:spPr>
          <a:xfrm>
            <a:off x="193780" y="34270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B665BC5-812B-BF55-CD7A-7815F3B31F7D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Rectangle: Rounded Corners 33">
            <a:extLst>
              <a:ext uri="{FF2B5EF4-FFF2-40B4-BE49-F238E27FC236}">
                <a16:creationId xmlns:a16="http://schemas.microsoft.com/office/drawing/2014/main" id="{9CFE72B8-4701-9F1E-F7F4-77DDC9A8A0F0}"/>
              </a:ext>
            </a:extLst>
          </p:cNvPr>
          <p:cNvSpPr/>
          <p:nvPr/>
        </p:nvSpPr>
        <p:spPr>
          <a:xfrm>
            <a:off x="193781" y="30967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35">
            <a:extLst>
              <a:ext uri="{FF2B5EF4-FFF2-40B4-BE49-F238E27FC236}">
                <a16:creationId xmlns:a16="http://schemas.microsoft.com/office/drawing/2014/main" id="{5C877E41-140B-A950-DE2E-2AD6C7B5A830}"/>
              </a:ext>
            </a:extLst>
          </p:cNvPr>
          <p:cNvSpPr/>
          <p:nvPr/>
        </p:nvSpPr>
        <p:spPr>
          <a:xfrm>
            <a:off x="9315925" y="545941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36">
            <a:extLst>
              <a:ext uri="{FF2B5EF4-FFF2-40B4-BE49-F238E27FC236}">
                <a16:creationId xmlns:a16="http://schemas.microsoft.com/office/drawing/2014/main" id="{CBBAF009-A03C-1F71-5665-BE327BDFA724}"/>
              </a:ext>
            </a:extLst>
          </p:cNvPr>
          <p:cNvSpPr/>
          <p:nvPr/>
        </p:nvSpPr>
        <p:spPr>
          <a:xfrm>
            <a:off x="89613" y="95382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64557AD-9991-39BA-9F26-5E236AA85B00}"/>
              </a:ext>
            </a:extLst>
          </p:cNvPr>
          <p:cNvGrpSpPr/>
          <p:nvPr/>
        </p:nvGrpSpPr>
        <p:grpSpPr>
          <a:xfrm>
            <a:off x="11413502" y="686591"/>
            <a:ext cx="226645" cy="83345"/>
            <a:chOff x="11262365" y="460223"/>
            <a:chExt cx="226645" cy="83345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6210402-2A00-6EBC-00E8-2BE5073BB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783FB10C-778F-8E37-5C51-343031073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bservation-tool_18366">
            <a:extLst>
              <a:ext uri="{FF2B5EF4-FFF2-40B4-BE49-F238E27FC236}">
                <a16:creationId xmlns:a16="http://schemas.microsoft.com/office/drawing/2014/main" id="{54603EAC-C3EE-DF4D-AE9F-95C35154021B}"/>
              </a:ext>
            </a:extLst>
          </p:cNvPr>
          <p:cNvSpPr/>
          <p:nvPr/>
        </p:nvSpPr>
        <p:spPr>
          <a:xfrm flipH="1">
            <a:off x="10964560" y="6739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42B1BF-4F32-BD5B-49B4-9CD6C289E8DE}"/>
              </a:ext>
            </a:extLst>
          </p:cNvPr>
          <p:cNvSpPr txBox="1"/>
          <p:nvPr/>
        </p:nvSpPr>
        <p:spPr>
          <a:xfrm>
            <a:off x="10068550" y="6205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4442DE5-5C0C-4ED6-2B4C-D62DD7DF27B1}"/>
              </a:ext>
            </a:extLst>
          </p:cNvPr>
          <p:cNvSpPr txBox="1"/>
          <p:nvPr/>
        </p:nvSpPr>
        <p:spPr>
          <a:xfrm>
            <a:off x="854420" y="6359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bg1"/>
              </a:solidFill>
              <a:ea typeface="+mj-ea"/>
              <a:cs typeface="OPPOSans B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EB4FF7E-22A4-1132-0D8C-EB02B2CE2417}"/>
              </a:ext>
            </a:extLst>
          </p:cNvPr>
          <p:cNvSpPr txBox="1"/>
          <p:nvPr/>
        </p:nvSpPr>
        <p:spPr>
          <a:xfrm>
            <a:off x="3660770" y="4534545"/>
            <a:ext cx="4870460" cy="576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Our company focuses on AI - Driven Micro - Fulfillment for Fresh Groceries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6ABBE62-4EFC-66BB-DFD7-4E7B61FCB21D}"/>
              </a:ext>
            </a:extLst>
          </p:cNvPr>
          <p:cNvCxnSpPr>
            <a:cxnSpLocks/>
          </p:cNvCxnSpPr>
          <p:nvPr/>
        </p:nvCxnSpPr>
        <p:spPr>
          <a:xfrm>
            <a:off x="4348144" y="4256189"/>
            <a:ext cx="349571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alpha val="0"/>
                    <a:lumMod val="7000"/>
                    <a:lumOff val="93000"/>
                  </a:schemeClr>
                </a:gs>
                <a:gs pos="5500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Graphic 28">
            <a:extLst>
              <a:ext uri="{FF2B5EF4-FFF2-40B4-BE49-F238E27FC236}">
                <a16:creationId xmlns:a16="http://schemas.microsoft.com/office/drawing/2014/main" id="{80C2C0E0-52E3-BA9B-0502-C60249DF6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1740" y="5487042"/>
            <a:ext cx="576184" cy="576184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07299BC4-D967-FB8B-CC8A-E20219889573}"/>
              </a:ext>
            </a:extLst>
          </p:cNvPr>
          <p:cNvSpPr txBox="1"/>
          <p:nvPr/>
        </p:nvSpPr>
        <p:spPr>
          <a:xfrm>
            <a:off x="180407" y="1675941"/>
            <a:ext cx="118311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THANK YOU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41CB5B-EE53-E2B7-EA2F-F03ABBC1DCD3}"/>
              </a:ext>
            </a:extLst>
          </p:cNvPr>
          <p:cNvSpPr txBox="1"/>
          <p:nvPr/>
        </p:nvSpPr>
        <p:spPr>
          <a:xfrm>
            <a:off x="3091473" y="3736804"/>
            <a:ext cx="60090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303846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3000">
              <a:schemeClr val="accent3">
                <a:lumMod val="50000"/>
                <a:lumOff val="50000"/>
              </a:schemeClr>
            </a:gs>
            <a:gs pos="0">
              <a:schemeClr val="accent1">
                <a:lumMod val="60000"/>
                <a:lumOff val="4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16E1BF04-A746-8E82-A9D3-F95874F33004}"/>
              </a:ext>
            </a:extLst>
          </p:cNvPr>
          <p:cNvSpPr/>
          <p:nvPr/>
        </p:nvSpPr>
        <p:spPr>
          <a:xfrm>
            <a:off x="1" y="104330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DEA235DB-B8C9-8907-D6CA-14F1FBE39159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" name="Group 32">
            <a:extLst>
              <a:ext uri="{FF2B5EF4-FFF2-40B4-BE49-F238E27FC236}">
                <a16:creationId xmlns:a16="http://schemas.microsoft.com/office/drawing/2014/main" id="{8E7CEFA7-ECCC-D6F3-CB6B-009D52971B6B}"/>
              </a:ext>
            </a:extLst>
          </p:cNvPr>
          <p:cNvGrpSpPr/>
          <p:nvPr/>
        </p:nvGrpSpPr>
        <p:grpSpPr>
          <a:xfrm>
            <a:off x="8941188" y="1510690"/>
            <a:ext cx="2064994" cy="2064994"/>
            <a:chOff x="10640582" y="1220864"/>
            <a:chExt cx="2064994" cy="2064994"/>
          </a:xfrm>
        </p:grpSpPr>
        <p:sp>
          <p:nvSpPr>
            <p:cNvPr id="5" name="Circle: Hollow 38">
              <a:extLst>
                <a:ext uri="{FF2B5EF4-FFF2-40B4-BE49-F238E27FC236}">
                  <a16:creationId xmlns:a16="http://schemas.microsoft.com/office/drawing/2014/main" id="{2567A473-8158-BE98-1E9B-9938C7E3EA6B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Circle: Hollow 39">
              <a:extLst>
                <a:ext uri="{FF2B5EF4-FFF2-40B4-BE49-F238E27FC236}">
                  <a16:creationId xmlns:a16="http://schemas.microsoft.com/office/drawing/2014/main" id="{32C638F0-8988-0670-32B6-BECCC8A89D25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ircle: Hollow 40">
              <a:extLst>
                <a:ext uri="{FF2B5EF4-FFF2-40B4-BE49-F238E27FC236}">
                  <a16:creationId xmlns:a16="http://schemas.microsoft.com/office/drawing/2014/main" id="{D5B24B26-2D78-B60F-D53A-454E0C227C9C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8" name="Rectangle: Rounded Corners 31">
            <a:extLst>
              <a:ext uri="{FF2B5EF4-FFF2-40B4-BE49-F238E27FC236}">
                <a16:creationId xmlns:a16="http://schemas.microsoft.com/office/drawing/2014/main" id="{E1564981-EE2F-8932-0E78-F36981B5648A}"/>
              </a:ext>
            </a:extLst>
          </p:cNvPr>
          <p:cNvSpPr/>
          <p:nvPr/>
        </p:nvSpPr>
        <p:spPr>
          <a:xfrm>
            <a:off x="193780" y="36175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540DC8D-F95C-1F48-A52C-012DB127814B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Rectangle: Rounded Corners 33">
            <a:extLst>
              <a:ext uri="{FF2B5EF4-FFF2-40B4-BE49-F238E27FC236}">
                <a16:creationId xmlns:a16="http://schemas.microsoft.com/office/drawing/2014/main" id="{E605690B-E77C-ABC2-7E78-A1939EBBB858}"/>
              </a:ext>
            </a:extLst>
          </p:cNvPr>
          <p:cNvSpPr/>
          <p:nvPr/>
        </p:nvSpPr>
        <p:spPr>
          <a:xfrm>
            <a:off x="193781" y="32872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35">
            <a:extLst>
              <a:ext uri="{FF2B5EF4-FFF2-40B4-BE49-F238E27FC236}">
                <a16:creationId xmlns:a16="http://schemas.microsoft.com/office/drawing/2014/main" id="{783DF1C9-2885-AC36-66D3-2933AA9607E5}"/>
              </a:ext>
            </a:extLst>
          </p:cNvPr>
          <p:cNvSpPr/>
          <p:nvPr/>
        </p:nvSpPr>
        <p:spPr>
          <a:xfrm>
            <a:off x="9315925" y="540226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36">
            <a:extLst>
              <a:ext uri="{FF2B5EF4-FFF2-40B4-BE49-F238E27FC236}">
                <a16:creationId xmlns:a16="http://schemas.microsoft.com/office/drawing/2014/main" id="{1DE00C6B-DA90-13CB-5EFE-97E422F2D531}"/>
              </a:ext>
            </a:extLst>
          </p:cNvPr>
          <p:cNvSpPr/>
          <p:nvPr/>
        </p:nvSpPr>
        <p:spPr>
          <a:xfrm>
            <a:off x="89613" y="97287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7AB43D1-77B9-29AD-75E0-63D5BE5DC77A}"/>
              </a:ext>
            </a:extLst>
          </p:cNvPr>
          <p:cNvGrpSpPr/>
          <p:nvPr/>
        </p:nvGrpSpPr>
        <p:grpSpPr>
          <a:xfrm>
            <a:off x="11413502" y="705641"/>
            <a:ext cx="226645" cy="83345"/>
            <a:chOff x="11262365" y="460223"/>
            <a:chExt cx="226645" cy="83345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1DFC559-57AB-B339-4992-382A972078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9F8F72D-3E28-B768-C825-8D7245069F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bservation-tool_18366">
            <a:extLst>
              <a:ext uri="{FF2B5EF4-FFF2-40B4-BE49-F238E27FC236}">
                <a16:creationId xmlns:a16="http://schemas.microsoft.com/office/drawing/2014/main" id="{AD260F47-9A13-B69E-AD50-A170FF060787}"/>
              </a:ext>
            </a:extLst>
          </p:cNvPr>
          <p:cNvSpPr/>
          <p:nvPr/>
        </p:nvSpPr>
        <p:spPr>
          <a:xfrm flipH="1">
            <a:off x="10964560" y="69304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9D73F3-A5A0-D72B-7070-2AD0EC678050}"/>
              </a:ext>
            </a:extLst>
          </p:cNvPr>
          <p:cNvSpPr txBox="1"/>
          <p:nvPr/>
        </p:nvSpPr>
        <p:spPr>
          <a:xfrm>
            <a:off x="10068550" y="63959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CD10391-D9B8-26C9-C07C-810BA1D81EC5}"/>
              </a:ext>
            </a:extLst>
          </p:cNvPr>
          <p:cNvSpPr txBox="1"/>
          <p:nvPr/>
        </p:nvSpPr>
        <p:spPr>
          <a:xfrm>
            <a:off x="854420" y="65498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EBF1A0-CE45-DD6D-C117-463650B4AE10}"/>
              </a:ext>
            </a:extLst>
          </p:cNvPr>
          <p:cNvSpPr txBox="1"/>
          <p:nvPr/>
        </p:nvSpPr>
        <p:spPr>
          <a:xfrm>
            <a:off x="2239264" y="780305"/>
            <a:ext cx="771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lt"/>
                <a:cs typeface="OPPOSans M" panose="00020600040101010101" charset="-122"/>
              </a:rPr>
              <a:t>CONTENTS </a:t>
            </a:r>
            <a:endParaRPr lang="zh-CN" altLang="en-US" sz="5400" dirty="0">
              <a:solidFill>
                <a:schemeClr val="bg1"/>
              </a:solidFill>
              <a:latin typeface="+mj-lt"/>
              <a:cs typeface="OPPOSans M" panose="00020600040101010101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04981C2A-2E3D-FD7B-3BC5-E638E873C49D}"/>
              </a:ext>
            </a:extLst>
          </p:cNvPr>
          <p:cNvSpPr txBox="1"/>
          <p:nvPr/>
        </p:nvSpPr>
        <p:spPr>
          <a:xfrm>
            <a:off x="1732892" y="2920676"/>
            <a:ext cx="4863197" cy="754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chemeClr val="bg1"/>
                </a:solidFill>
                <a:latin typeface="+mj-lt"/>
                <a:ea typeface="OPPOSans M" panose="00020600040101010101" charset="-122"/>
                <a:cs typeface="OPPOSans M" panose="00020600040101010101" charset="-122"/>
              </a:rPr>
              <a:t>01. Strategy Overview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95DD2DE2-1987-56CD-45C1-D93823A15BB0}"/>
              </a:ext>
            </a:extLst>
          </p:cNvPr>
          <p:cNvSpPr txBox="1"/>
          <p:nvPr/>
        </p:nvSpPr>
        <p:spPr>
          <a:xfrm>
            <a:off x="7076280" y="2920676"/>
            <a:ext cx="6249823" cy="754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chemeClr val="bg1"/>
                </a:solidFill>
                <a:latin typeface="+mj-lt"/>
                <a:ea typeface="OPPOSans M" panose="00020600040101010101" charset="-122"/>
                <a:cs typeface="OPPOSans M" panose="00020600040101010101" charset="-122"/>
              </a:rPr>
              <a:t>03. Problem Identification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D75B0D0F-9A2E-F519-9A6E-DBBD64FD9999}"/>
              </a:ext>
            </a:extLst>
          </p:cNvPr>
          <p:cNvSpPr txBox="1"/>
          <p:nvPr/>
        </p:nvSpPr>
        <p:spPr>
          <a:xfrm>
            <a:off x="1788979" y="4603828"/>
            <a:ext cx="4947406" cy="754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chemeClr val="bg1"/>
                </a:solidFill>
                <a:latin typeface="+mj-lt"/>
                <a:ea typeface="OPPOSans M" panose="00020600040101010101" charset="-122"/>
                <a:cs typeface="OPPOSans M" panose="00020600040101010101" charset="-122"/>
              </a:rPr>
              <a:t>02. Solution Presentation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6254E1D7-B867-023D-EC3B-0CCC7A498EE1}"/>
              </a:ext>
            </a:extLst>
          </p:cNvPr>
          <p:cNvSpPr txBox="1"/>
          <p:nvPr/>
        </p:nvSpPr>
        <p:spPr>
          <a:xfrm>
            <a:off x="7076280" y="4603828"/>
            <a:ext cx="4337222" cy="75497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chemeClr val="bg1"/>
                </a:solidFill>
                <a:latin typeface="+mj-lt"/>
                <a:ea typeface="OPPOSans M" panose="00020600040101010101" charset="-122"/>
                <a:cs typeface="OPPOSans M" panose="00020600040101010101" charset="-122"/>
              </a:rPr>
              <a:t>04. Implementation Plan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38A74D9-8331-BCC7-1057-ACB47EE00909}"/>
              </a:ext>
            </a:extLst>
          </p:cNvPr>
          <p:cNvSpPr/>
          <p:nvPr/>
        </p:nvSpPr>
        <p:spPr>
          <a:xfrm>
            <a:off x="5248275" y="1776058"/>
            <a:ext cx="1695450" cy="9237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cs typeface="OPPOSans M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015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60500">
              <a:schemeClr val="accent3">
                <a:lumMod val="50000"/>
                <a:lumOff val="50000"/>
              </a:schemeClr>
            </a:gs>
            <a:gs pos="0">
              <a:schemeClr val="accent1"/>
            </a:gs>
          </a:gsLst>
          <a:lin ang="42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692CB-C18A-38EE-ABB5-62C44BCAC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AB85640F-752A-1812-D94C-7AB94F9347EE}"/>
              </a:ext>
            </a:extLst>
          </p:cNvPr>
          <p:cNvSpPr/>
          <p:nvPr/>
        </p:nvSpPr>
        <p:spPr>
          <a:xfrm>
            <a:off x="1" y="102425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59683D9-ADE4-62B3-98D0-259561463974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32">
            <a:extLst>
              <a:ext uri="{FF2B5EF4-FFF2-40B4-BE49-F238E27FC236}">
                <a16:creationId xmlns:a16="http://schemas.microsoft.com/office/drawing/2014/main" id="{C17EE3ED-83A8-8F2A-8FE6-FDB0113FAFF8}"/>
              </a:ext>
            </a:extLst>
          </p:cNvPr>
          <p:cNvGrpSpPr/>
          <p:nvPr/>
        </p:nvGrpSpPr>
        <p:grpSpPr>
          <a:xfrm>
            <a:off x="8941188" y="1491640"/>
            <a:ext cx="2064994" cy="2064994"/>
            <a:chOff x="10640582" y="1220864"/>
            <a:chExt cx="2064994" cy="2064994"/>
          </a:xfrm>
        </p:grpSpPr>
        <p:sp>
          <p:nvSpPr>
            <p:cNvPr id="23" name="Circle: Hollow 38">
              <a:extLst>
                <a:ext uri="{FF2B5EF4-FFF2-40B4-BE49-F238E27FC236}">
                  <a16:creationId xmlns:a16="http://schemas.microsoft.com/office/drawing/2014/main" id="{BE0A730F-4E1A-C676-F420-D59416622F0B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Circle: Hollow 39">
              <a:extLst>
                <a:ext uri="{FF2B5EF4-FFF2-40B4-BE49-F238E27FC236}">
                  <a16:creationId xmlns:a16="http://schemas.microsoft.com/office/drawing/2014/main" id="{BCFEF730-D141-0299-57AB-B7F5EB3DBD3F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ircle: Hollow 40">
              <a:extLst>
                <a:ext uri="{FF2B5EF4-FFF2-40B4-BE49-F238E27FC236}">
                  <a16:creationId xmlns:a16="http://schemas.microsoft.com/office/drawing/2014/main" id="{0CAA925E-7F21-E7D6-B193-6C8594B42B6B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7" name="Rectangle: Rounded Corners 31">
            <a:extLst>
              <a:ext uri="{FF2B5EF4-FFF2-40B4-BE49-F238E27FC236}">
                <a16:creationId xmlns:a16="http://schemas.microsoft.com/office/drawing/2014/main" id="{B5E6EAD3-7D4E-E11A-4275-CABDBF972A26}"/>
              </a:ext>
            </a:extLst>
          </p:cNvPr>
          <p:cNvSpPr/>
          <p:nvPr/>
        </p:nvSpPr>
        <p:spPr>
          <a:xfrm>
            <a:off x="193780" y="34270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D930D237-F801-2933-77DE-C24584377B4E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098" name="Rectangle: Rounded Corners 33">
            <a:extLst>
              <a:ext uri="{FF2B5EF4-FFF2-40B4-BE49-F238E27FC236}">
                <a16:creationId xmlns:a16="http://schemas.microsoft.com/office/drawing/2014/main" id="{239C761B-14EC-6078-0E53-EB46FA604D3D}"/>
              </a:ext>
            </a:extLst>
          </p:cNvPr>
          <p:cNvSpPr/>
          <p:nvPr/>
        </p:nvSpPr>
        <p:spPr>
          <a:xfrm>
            <a:off x="193781" y="30967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5" name="Freeform: Shape 35">
            <a:extLst>
              <a:ext uri="{FF2B5EF4-FFF2-40B4-BE49-F238E27FC236}">
                <a16:creationId xmlns:a16="http://schemas.microsoft.com/office/drawing/2014/main" id="{48018B0F-4ABC-91B3-AC27-F461684A0B96}"/>
              </a:ext>
            </a:extLst>
          </p:cNvPr>
          <p:cNvSpPr/>
          <p:nvPr/>
        </p:nvSpPr>
        <p:spPr>
          <a:xfrm>
            <a:off x="9315925" y="538321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06" name="Freeform: Shape 36">
            <a:extLst>
              <a:ext uri="{FF2B5EF4-FFF2-40B4-BE49-F238E27FC236}">
                <a16:creationId xmlns:a16="http://schemas.microsoft.com/office/drawing/2014/main" id="{D42D2F6F-59E5-ADAC-C40D-4207C4ABFB71}"/>
              </a:ext>
            </a:extLst>
          </p:cNvPr>
          <p:cNvSpPr/>
          <p:nvPr/>
        </p:nvSpPr>
        <p:spPr>
          <a:xfrm>
            <a:off x="89613" y="95382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07" name="组合 4106">
            <a:extLst>
              <a:ext uri="{FF2B5EF4-FFF2-40B4-BE49-F238E27FC236}">
                <a16:creationId xmlns:a16="http://schemas.microsoft.com/office/drawing/2014/main" id="{FA9279B8-92DE-23FF-47F3-CA43C9112777}"/>
              </a:ext>
            </a:extLst>
          </p:cNvPr>
          <p:cNvGrpSpPr/>
          <p:nvPr/>
        </p:nvGrpSpPr>
        <p:grpSpPr>
          <a:xfrm>
            <a:off x="11413502" y="686591"/>
            <a:ext cx="226645" cy="83345"/>
            <a:chOff x="11262365" y="460223"/>
            <a:chExt cx="226645" cy="83345"/>
          </a:xfrm>
        </p:grpSpPr>
        <p:cxnSp>
          <p:nvCxnSpPr>
            <p:cNvPr id="4108" name="直接连接符 4107">
              <a:extLst>
                <a:ext uri="{FF2B5EF4-FFF2-40B4-BE49-F238E27FC236}">
                  <a16:creationId xmlns:a16="http://schemas.microsoft.com/office/drawing/2014/main" id="{3EFDF728-46A6-37EB-3800-75ECB36380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9" name="直接连接符 4108">
              <a:extLst>
                <a:ext uri="{FF2B5EF4-FFF2-40B4-BE49-F238E27FC236}">
                  <a16:creationId xmlns:a16="http://schemas.microsoft.com/office/drawing/2014/main" id="{4957B1A0-62DF-4A75-2447-C723D5FD8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10" name="observation-tool_18366">
            <a:extLst>
              <a:ext uri="{FF2B5EF4-FFF2-40B4-BE49-F238E27FC236}">
                <a16:creationId xmlns:a16="http://schemas.microsoft.com/office/drawing/2014/main" id="{A39A7882-6B7A-0E41-1276-5BFFD37F1E12}"/>
              </a:ext>
            </a:extLst>
          </p:cNvPr>
          <p:cNvSpPr/>
          <p:nvPr/>
        </p:nvSpPr>
        <p:spPr>
          <a:xfrm flipH="1">
            <a:off x="10964560" y="6739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文本框 4110">
            <a:extLst>
              <a:ext uri="{FF2B5EF4-FFF2-40B4-BE49-F238E27FC236}">
                <a16:creationId xmlns:a16="http://schemas.microsoft.com/office/drawing/2014/main" id="{74C30EB3-420A-868E-20D9-C13477A44792}"/>
              </a:ext>
            </a:extLst>
          </p:cNvPr>
          <p:cNvSpPr txBox="1"/>
          <p:nvPr/>
        </p:nvSpPr>
        <p:spPr>
          <a:xfrm>
            <a:off x="10068550" y="6205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4112" name="标题 1">
            <a:extLst>
              <a:ext uri="{FF2B5EF4-FFF2-40B4-BE49-F238E27FC236}">
                <a16:creationId xmlns:a16="http://schemas.microsoft.com/office/drawing/2014/main" id="{66691D81-20E9-4F2F-0EDC-DA6165162CBC}"/>
              </a:ext>
            </a:extLst>
          </p:cNvPr>
          <p:cNvSpPr txBox="1"/>
          <p:nvPr/>
        </p:nvSpPr>
        <p:spPr>
          <a:xfrm>
            <a:off x="854420" y="6359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6986B913-D81A-8B1B-C373-D0926A0F8A40}"/>
              </a:ext>
            </a:extLst>
          </p:cNvPr>
          <p:cNvSpPr txBox="1"/>
          <p:nvPr/>
        </p:nvSpPr>
        <p:spPr>
          <a:xfrm>
            <a:off x="812152" y="1610764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Poppins Medium" panose="00000600000000000000" pitchFamily="2" charset="0"/>
              </a:rPr>
              <a:t>PART ONE</a:t>
            </a:r>
          </a:p>
        </p:txBody>
      </p:sp>
      <p:sp>
        <p:nvSpPr>
          <p:cNvPr id="38" name="TextBox 22">
            <a:extLst>
              <a:ext uri="{FF2B5EF4-FFF2-40B4-BE49-F238E27FC236}">
                <a16:creationId xmlns:a16="http://schemas.microsoft.com/office/drawing/2014/main" id="{D8F14C90-00B9-07B2-D452-BD0D675AFCF0}"/>
              </a:ext>
            </a:extLst>
          </p:cNvPr>
          <p:cNvSpPr txBox="1"/>
          <p:nvPr/>
        </p:nvSpPr>
        <p:spPr>
          <a:xfrm>
            <a:off x="757197" y="2346149"/>
            <a:ext cx="107324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Strategy Overview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0A9FD41E-A197-5BA1-3750-14612C5C207A}"/>
              </a:ext>
            </a:extLst>
          </p:cNvPr>
          <p:cNvSpPr/>
          <p:nvPr/>
        </p:nvSpPr>
        <p:spPr>
          <a:xfrm>
            <a:off x="903915" y="4978229"/>
            <a:ext cx="1983822" cy="3760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27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66FE8A2E-2378-B94E-CC4D-1B5292DF19A0}"/>
              </a:ext>
            </a:extLst>
          </p:cNvPr>
          <p:cNvSpPr txBox="1"/>
          <p:nvPr/>
        </p:nvSpPr>
        <p:spPr>
          <a:xfrm>
            <a:off x="734050" y="5012343"/>
            <a:ext cx="232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accent1"/>
                </a:solidFill>
                <a:latin typeface="+mj-lt"/>
              </a:rPr>
              <a:t>Sales Strategy</a:t>
            </a:r>
            <a:endParaRPr lang="en-US" altLang="zh-CN" sz="1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6BD19C0-6F49-E5A8-D1CB-21BAD3753F73}"/>
              </a:ext>
            </a:extLst>
          </p:cNvPr>
          <p:cNvSpPr txBox="1"/>
          <p:nvPr/>
        </p:nvSpPr>
        <p:spPr>
          <a:xfrm>
            <a:off x="795051" y="4127975"/>
            <a:ext cx="7263527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The sales strategy is primarily targeted at international B2B customers, specifically the procurement</a:t>
            </a:r>
          </a:p>
        </p:txBody>
      </p:sp>
    </p:spTree>
    <p:extLst>
      <p:ext uri="{BB962C8B-B14F-4D97-AF65-F5344CB8AC3E}">
        <p14:creationId xmlns:p14="http://schemas.microsoft.com/office/powerpoint/2010/main" val="238977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4862576-5FBB-987F-3C9D-20365C8F9388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0473230C-35F2-B7E0-E8E3-AC8157797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F3EE76A-DEBA-ED78-15F1-8E4DEC279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bservation-tool_18366">
            <a:extLst>
              <a:ext uri="{FF2B5EF4-FFF2-40B4-BE49-F238E27FC236}">
                <a16:creationId xmlns:a16="http://schemas.microsoft.com/office/drawing/2014/main" id="{0DDF670B-781C-57F3-D243-76711F5A1E88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C33C0CC-1AB7-D7AD-6CA8-D3B2F90CA63D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B181C9F-5724-FA1A-13D8-20F4996C8496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2" name="Teardrop 12">
            <a:extLst>
              <a:ext uri="{FF2B5EF4-FFF2-40B4-BE49-F238E27FC236}">
                <a16:creationId xmlns:a16="http://schemas.microsoft.com/office/drawing/2014/main" id="{CA08E183-0487-2961-752B-6E965DDCA218}"/>
              </a:ext>
            </a:extLst>
          </p:cNvPr>
          <p:cNvSpPr/>
          <p:nvPr/>
        </p:nvSpPr>
        <p:spPr>
          <a:xfrm rot="8100000" flipH="1">
            <a:off x="4232831" y="2871168"/>
            <a:ext cx="1537845" cy="1537846"/>
          </a:xfrm>
          <a:prstGeom prst="teardrop">
            <a:avLst/>
          </a:prstGeom>
          <a:noFill/>
          <a:ln w="1905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ardrop 8">
            <a:extLst>
              <a:ext uri="{FF2B5EF4-FFF2-40B4-BE49-F238E27FC236}">
                <a16:creationId xmlns:a16="http://schemas.microsoft.com/office/drawing/2014/main" id="{8DF6E766-B66D-DFDD-27D7-320A7661892B}"/>
              </a:ext>
            </a:extLst>
          </p:cNvPr>
          <p:cNvSpPr/>
          <p:nvPr/>
        </p:nvSpPr>
        <p:spPr>
          <a:xfrm rot="13500000">
            <a:off x="6421323" y="2871168"/>
            <a:ext cx="1537845" cy="1537846"/>
          </a:xfrm>
          <a:prstGeom prst="teardrop">
            <a:avLst/>
          </a:prstGeom>
          <a:noFill/>
          <a:ln w="19050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ardrop 9">
            <a:extLst>
              <a:ext uri="{FF2B5EF4-FFF2-40B4-BE49-F238E27FC236}">
                <a16:creationId xmlns:a16="http://schemas.microsoft.com/office/drawing/2014/main" id="{33154BF3-221D-DA08-1B92-2F7274B822C1}"/>
              </a:ext>
            </a:extLst>
          </p:cNvPr>
          <p:cNvSpPr/>
          <p:nvPr/>
        </p:nvSpPr>
        <p:spPr>
          <a:xfrm rot="8100000">
            <a:off x="5327077" y="1785044"/>
            <a:ext cx="1537846" cy="1537845"/>
          </a:xfrm>
          <a:prstGeom prst="teardrop">
            <a:avLst/>
          </a:prstGeom>
          <a:noFill/>
          <a:ln w="190500"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7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ardrop 10">
            <a:extLst>
              <a:ext uri="{FF2B5EF4-FFF2-40B4-BE49-F238E27FC236}">
                <a16:creationId xmlns:a16="http://schemas.microsoft.com/office/drawing/2014/main" id="{C60E0103-DBC6-D09D-CCD2-0CC516B69BD8}"/>
              </a:ext>
            </a:extLst>
          </p:cNvPr>
          <p:cNvSpPr/>
          <p:nvPr/>
        </p:nvSpPr>
        <p:spPr>
          <a:xfrm rot="13500000" flipV="1">
            <a:off x="5327077" y="3955484"/>
            <a:ext cx="1537846" cy="1537845"/>
          </a:xfrm>
          <a:prstGeom prst="teardrop">
            <a:avLst/>
          </a:prstGeom>
          <a:noFill/>
          <a:ln w="190500">
            <a:gradFill>
              <a:gsLst>
                <a:gs pos="0">
                  <a:schemeClr val="accent1">
                    <a:lumMod val="80000"/>
                    <a:lumOff val="20000"/>
                  </a:schemeClr>
                </a:gs>
                <a:gs pos="100000">
                  <a:schemeClr val="accent2">
                    <a:lumMod val="90000"/>
                    <a:lumOff val="10000"/>
                  </a:schemeClr>
                </a:gs>
              </a:gsLst>
              <a:lin ang="7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Google Shape;88;p30">
            <a:extLst>
              <a:ext uri="{FF2B5EF4-FFF2-40B4-BE49-F238E27FC236}">
                <a16:creationId xmlns:a16="http://schemas.microsoft.com/office/drawing/2014/main" id="{731C597F-07C7-9296-EBD3-54FFC9B04925}"/>
              </a:ext>
            </a:extLst>
          </p:cNvPr>
          <p:cNvSpPr txBox="1"/>
          <p:nvPr/>
        </p:nvSpPr>
        <p:spPr>
          <a:xfrm>
            <a:off x="8716948" y="2478872"/>
            <a:ext cx="304849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Customers face issues like high cross - regional order fulfillment costs (more than 8% of revenue compared to the industry best of ≤4%)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6AC8A4FD-D0E4-308D-5019-29319C9754F9}"/>
              </a:ext>
            </a:extLst>
          </p:cNvPr>
          <p:cNvSpPr txBox="1"/>
          <p:nvPr/>
        </p:nvSpPr>
        <p:spPr>
          <a:xfrm>
            <a:off x="8716949" y="2063784"/>
            <a:ext cx="4157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Medium" panose="020B0502040504020204" pitchFamily="34" charset="0"/>
                <a:cs typeface="Poppins Regular" panose="00000500000000000000" pitchFamily="2" charset="0"/>
              </a:rPr>
              <a:t>Customer Pain Points</a:t>
            </a:r>
          </a:p>
        </p:txBody>
      </p:sp>
      <p:sp>
        <p:nvSpPr>
          <p:cNvPr id="16" name="Google Shape;88;p30">
            <a:extLst>
              <a:ext uri="{FF2B5EF4-FFF2-40B4-BE49-F238E27FC236}">
                <a16:creationId xmlns:a16="http://schemas.microsoft.com/office/drawing/2014/main" id="{CD88CE8F-585F-93ED-67F5-43AEB0615B2A}"/>
              </a:ext>
            </a:extLst>
          </p:cNvPr>
          <p:cNvSpPr txBox="1"/>
          <p:nvPr/>
        </p:nvSpPr>
        <p:spPr>
          <a:xfrm flipH="1">
            <a:off x="626887" y="2478872"/>
            <a:ext cx="2860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The sales strategy is primarily targeted at international B2B customers, specifically the procurement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B897E9FB-E700-4EF3-1A87-23399AE2B763}"/>
              </a:ext>
            </a:extLst>
          </p:cNvPr>
          <p:cNvSpPr txBox="1"/>
          <p:nvPr/>
        </p:nvSpPr>
        <p:spPr>
          <a:xfrm flipH="1">
            <a:off x="626886" y="2063784"/>
            <a:ext cx="3824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Medium" panose="020B0502040504020204" pitchFamily="34" charset="0"/>
                <a:cs typeface="Poppins Regular" panose="00000500000000000000" pitchFamily="2" charset="0"/>
              </a:rPr>
              <a:t>International</a:t>
            </a:r>
          </a:p>
        </p:txBody>
      </p:sp>
      <p:sp>
        <p:nvSpPr>
          <p:cNvPr id="18" name="Google Shape;88;p30">
            <a:extLst>
              <a:ext uri="{FF2B5EF4-FFF2-40B4-BE49-F238E27FC236}">
                <a16:creationId xmlns:a16="http://schemas.microsoft.com/office/drawing/2014/main" id="{148AAB03-F6F3-BAF2-A6C6-2AED28128050}"/>
              </a:ext>
            </a:extLst>
          </p:cNvPr>
          <p:cNvSpPr txBox="1"/>
          <p:nvPr/>
        </p:nvSpPr>
        <p:spPr>
          <a:xfrm rot="10800000" flipV="1">
            <a:off x="8716949" y="4862612"/>
            <a:ext cx="286006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and ESG audit non - compliance with potential EU EPR fines of €35k/year.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D437965F-F73A-B7D6-3626-A63B0DDD01F4}"/>
              </a:ext>
            </a:extLst>
          </p:cNvPr>
          <p:cNvSpPr txBox="1"/>
          <p:nvPr/>
        </p:nvSpPr>
        <p:spPr>
          <a:xfrm rot="10800000" flipV="1">
            <a:off x="8716948" y="4372503"/>
            <a:ext cx="3271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Medium" panose="020B0502040504020204" pitchFamily="34" charset="0"/>
                <a:cs typeface="Poppins Regular" panose="00000500000000000000" pitchFamily="2" charset="0"/>
              </a:rPr>
              <a:t>Target Audience</a:t>
            </a:r>
          </a:p>
        </p:txBody>
      </p:sp>
      <p:sp>
        <p:nvSpPr>
          <p:cNvPr id="23" name="Google Shape;88;p30">
            <a:extLst>
              <a:ext uri="{FF2B5EF4-FFF2-40B4-BE49-F238E27FC236}">
                <a16:creationId xmlns:a16="http://schemas.microsoft.com/office/drawing/2014/main" id="{75641622-0C77-88CC-3FD6-E2C059564275}"/>
              </a:ext>
            </a:extLst>
          </p:cNvPr>
          <p:cNvSpPr txBox="1"/>
          <p:nvPr/>
        </p:nvSpPr>
        <p:spPr>
          <a:xfrm flipH="1">
            <a:off x="626887" y="4724113"/>
            <a:ext cx="286006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ea"/>
                <a:ea typeface="+mj-ea"/>
                <a:cs typeface="DM Sans Light"/>
                <a:sym typeface="DM Sans Light"/>
              </a:rPr>
              <a:t>These customers are crucial for achieving the goal of locking in POC or annual prepaid contracts worth at least $1.2M ARR.</a:t>
            </a:r>
          </a:p>
        </p:txBody>
      </p:sp>
      <p:sp>
        <p:nvSpPr>
          <p:cNvPr id="24" name="TextBox 19">
            <a:extLst>
              <a:ext uri="{FF2B5EF4-FFF2-40B4-BE49-F238E27FC236}">
                <a16:creationId xmlns:a16="http://schemas.microsoft.com/office/drawing/2014/main" id="{E6698013-4D69-E6C9-EFFD-9D10425BCE34}"/>
              </a:ext>
            </a:extLst>
          </p:cNvPr>
          <p:cNvSpPr txBox="1"/>
          <p:nvPr/>
        </p:nvSpPr>
        <p:spPr>
          <a:xfrm flipH="1">
            <a:off x="626886" y="4372504"/>
            <a:ext cx="2783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Noto Sans Medium" panose="020B0502040504020204" pitchFamily="34" charset="0"/>
                <a:cs typeface="Poppins Regular" panose="00000500000000000000" pitchFamily="2" charset="0"/>
              </a:rPr>
              <a:t>Market Scope</a:t>
            </a:r>
            <a:endParaRPr lang="en-GB" sz="22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ea typeface="Noto Sans Medium" panose="020B0502040504020204" pitchFamily="34" charset="0"/>
              <a:cs typeface="Poppins Regular" panose="00000500000000000000" pitchFamily="2" charset="0"/>
            </a:endParaRPr>
          </a:p>
        </p:txBody>
      </p:sp>
      <p:sp>
        <p:nvSpPr>
          <p:cNvPr id="28" name="Freeform 126">
            <a:extLst>
              <a:ext uri="{FF2B5EF4-FFF2-40B4-BE49-F238E27FC236}">
                <a16:creationId xmlns:a16="http://schemas.microsoft.com/office/drawing/2014/main" id="{5BEDB739-83FC-3D00-070E-8549635AFFE7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5847443" y="2303847"/>
            <a:ext cx="497114" cy="500239"/>
          </a:xfrm>
          <a:custGeom>
            <a:avLst/>
            <a:gdLst>
              <a:gd name="T0" fmla="*/ 25 w 159"/>
              <a:gd name="T1" fmla="*/ 75 h 160"/>
              <a:gd name="T2" fmla="*/ 28 w 159"/>
              <a:gd name="T3" fmla="*/ 80 h 160"/>
              <a:gd name="T4" fmla="*/ 25 w 159"/>
              <a:gd name="T5" fmla="*/ 86 h 160"/>
              <a:gd name="T6" fmla="*/ 19 w 159"/>
              <a:gd name="T7" fmla="*/ 88 h 160"/>
              <a:gd name="T8" fmla="*/ 13 w 159"/>
              <a:gd name="T9" fmla="*/ 83 h 160"/>
              <a:gd name="T10" fmla="*/ 13 w 159"/>
              <a:gd name="T11" fmla="*/ 79 h 160"/>
              <a:gd name="T12" fmla="*/ 17 w 159"/>
              <a:gd name="T13" fmla="*/ 73 h 160"/>
              <a:gd name="T14" fmla="*/ 22 w 159"/>
              <a:gd name="T15" fmla="*/ 73 h 160"/>
              <a:gd name="T16" fmla="*/ 5 w 159"/>
              <a:gd name="T17" fmla="*/ 11 h 160"/>
              <a:gd name="T18" fmla="*/ 0 w 159"/>
              <a:gd name="T19" fmla="*/ 16 h 160"/>
              <a:gd name="T20" fmla="*/ 0 w 159"/>
              <a:gd name="T21" fmla="*/ 94 h 160"/>
              <a:gd name="T22" fmla="*/ 5 w 159"/>
              <a:gd name="T23" fmla="*/ 100 h 160"/>
              <a:gd name="T24" fmla="*/ 32 w 159"/>
              <a:gd name="T25" fmla="*/ 101 h 160"/>
              <a:gd name="T26" fmla="*/ 38 w 159"/>
              <a:gd name="T27" fmla="*/ 98 h 160"/>
              <a:gd name="T28" fmla="*/ 40 w 159"/>
              <a:gd name="T29" fmla="*/ 93 h 160"/>
              <a:gd name="T30" fmla="*/ 39 w 159"/>
              <a:gd name="T31" fmla="*/ 15 h 160"/>
              <a:gd name="T32" fmla="*/ 34 w 159"/>
              <a:gd name="T33" fmla="*/ 11 h 160"/>
              <a:gd name="T34" fmla="*/ 8 w 159"/>
              <a:gd name="T35" fmla="*/ 10 h 160"/>
              <a:gd name="T36" fmla="*/ 96 w 159"/>
              <a:gd name="T37" fmla="*/ 1 h 160"/>
              <a:gd name="T38" fmla="*/ 78 w 159"/>
              <a:gd name="T39" fmla="*/ 7 h 160"/>
              <a:gd name="T40" fmla="*/ 58 w 159"/>
              <a:gd name="T41" fmla="*/ 15 h 160"/>
              <a:gd name="T42" fmla="*/ 51 w 159"/>
              <a:gd name="T43" fmla="*/ 16 h 160"/>
              <a:gd name="T44" fmla="*/ 50 w 159"/>
              <a:gd name="T45" fmla="*/ 86 h 160"/>
              <a:gd name="T46" fmla="*/ 55 w 159"/>
              <a:gd name="T47" fmla="*/ 93 h 160"/>
              <a:gd name="T48" fmla="*/ 72 w 159"/>
              <a:gd name="T49" fmla="*/ 116 h 160"/>
              <a:gd name="T50" fmla="*/ 80 w 159"/>
              <a:gd name="T51" fmla="*/ 126 h 160"/>
              <a:gd name="T52" fmla="*/ 85 w 159"/>
              <a:gd name="T53" fmla="*/ 137 h 160"/>
              <a:gd name="T54" fmla="*/ 90 w 159"/>
              <a:gd name="T55" fmla="*/ 153 h 160"/>
              <a:gd name="T56" fmla="*/ 95 w 159"/>
              <a:gd name="T57" fmla="*/ 160 h 160"/>
              <a:gd name="T58" fmla="*/ 103 w 159"/>
              <a:gd name="T59" fmla="*/ 160 h 160"/>
              <a:gd name="T60" fmla="*/ 112 w 159"/>
              <a:gd name="T61" fmla="*/ 155 h 160"/>
              <a:gd name="T62" fmla="*/ 117 w 159"/>
              <a:gd name="T63" fmla="*/ 149 h 160"/>
              <a:gd name="T64" fmla="*/ 119 w 159"/>
              <a:gd name="T65" fmla="*/ 139 h 160"/>
              <a:gd name="T66" fmla="*/ 118 w 159"/>
              <a:gd name="T67" fmla="*/ 126 h 160"/>
              <a:gd name="T68" fmla="*/ 111 w 159"/>
              <a:gd name="T69" fmla="*/ 112 h 160"/>
              <a:gd name="T70" fmla="*/ 144 w 159"/>
              <a:gd name="T71" fmla="*/ 105 h 160"/>
              <a:gd name="T72" fmla="*/ 154 w 159"/>
              <a:gd name="T73" fmla="*/ 100 h 160"/>
              <a:gd name="T74" fmla="*/ 159 w 159"/>
              <a:gd name="T75" fmla="*/ 90 h 160"/>
              <a:gd name="T76" fmla="*/ 157 w 159"/>
              <a:gd name="T77" fmla="*/ 79 h 160"/>
              <a:gd name="T78" fmla="*/ 154 w 159"/>
              <a:gd name="T79" fmla="*/ 69 h 160"/>
              <a:gd name="T80" fmla="*/ 155 w 159"/>
              <a:gd name="T81" fmla="*/ 59 h 160"/>
              <a:gd name="T82" fmla="*/ 152 w 159"/>
              <a:gd name="T83" fmla="*/ 50 h 160"/>
              <a:gd name="T84" fmla="*/ 151 w 159"/>
              <a:gd name="T85" fmla="*/ 41 h 160"/>
              <a:gd name="T86" fmla="*/ 149 w 159"/>
              <a:gd name="T87" fmla="*/ 31 h 160"/>
              <a:gd name="T88" fmla="*/ 145 w 159"/>
              <a:gd name="T89" fmla="*/ 24 h 160"/>
              <a:gd name="T90" fmla="*/ 145 w 159"/>
              <a:gd name="T91" fmla="*/ 13 h 160"/>
              <a:gd name="T92" fmla="*/ 137 w 159"/>
              <a:gd name="T93" fmla="*/ 4 h 160"/>
              <a:gd name="T94" fmla="*/ 123 w 159"/>
              <a:gd name="T95" fmla="*/ 1 h 160"/>
              <a:gd name="T96" fmla="*/ 107 w 159"/>
              <a:gd name="T97" fmla="*/ 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9" h="160">
                <a:moveTo>
                  <a:pt x="22" y="73"/>
                </a:moveTo>
                <a:lnTo>
                  <a:pt x="23" y="73"/>
                </a:lnTo>
                <a:lnTo>
                  <a:pt x="25" y="75"/>
                </a:lnTo>
                <a:lnTo>
                  <a:pt x="27" y="77"/>
                </a:lnTo>
                <a:lnTo>
                  <a:pt x="27" y="79"/>
                </a:lnTo>
                <a:lnTo>
                  <a:pt x="28" y="80"/>
                </a:lnTo>
                <a:lnTo>
                  <a:pt x="27" y="82"/>
                </a:lnTo>
                <a:lnTo>
                  <a:pt x="27" y="83"/>
                </a:lnTo>
                <a:lnTo>
                  <a:pt x="25" y="86"/>
                </a:lnTo>
                <a:lnTo>
                  <a:pt x="23" y="87"/>
                </a:lnTo>
                <a:lnTo>
                  <a:pt x="22" y="88"/>
                </a:lnTo>
                <a:lnTo>
                  <a:pt x="19" y="88"/>
                </a:lnTo>
                <a:lnTo>
                  <a:pt x="17" y="87"/>
                </a:lnTo>
                <a:lnTo>
                  <a:pt x="15" y="86"/>
                </a:lnTo>
                <a:lnTo>
                  <a:pt x="13" y="83"/>
                </a:lnTo>
                <a:lnTo>
                  <a:pt x="13" y="82"/>
                </a:lnTo>
                <a:lnTo>
                  <a:pt x="13" y="80"/>
                </a:lnTo>
                <a:lnTo>
                  <a:pt x="13" y="79"/>
                </a:lnTo>
                <a:lnTo>
                  <a:pt x="13" y="77"/>
                </a:lnTo>
                <a:lnTo>
                  <a:pt x="15" y="75"/>
                </a:lnTo>
                <a:lnTo>
                  <a:pt x="17" y="73"/>
                </a:lnTo>
                <a:lnTo>
                  <a:pt x="19" y="73"/>
                </a:lnTo>
                <a:lnTo>
                  <a:pt x="22" y="73"/>
                </a:lnTo>
                <a:lnTo>
                  <a:pt x="22" y="73"/>
                </a:lnTo>
                <a:close/>
                <a:moveTo>
                  <a:pt x="8" y="10"/>
                </a:moveTo>
                <a:lnTo>
                  <a:pt x="6" y="11"/>
                </a:lnTo>
                <a:lnTo>
                  <a:pt x="5" y="11"/>
                </a:lnTo>
                <a:lnTo>
                  <a:pt x="2" y="13"/>
                </a:lnTo>
                <a:lnTo>
                  <a:pt x="1" y="15"/>
                </a:lnTo>
                <a:lnTo>
                  <a:pt x="0" y="16"/>
                </a:lnTo>
                <a:lnTo>
                  <a:pt x="0" y="18"/>
                </a:lnTo>
                <a:lnTo>
                  <a:pt x="0" y="93"/>
                </a:lnTo>
                <a:lnTo>
                  <a:pt x="0" y="94"/>
                </a:lnTo>
                <a:lnTo>
                  <a:pt x="1" y="96"/>
                </a:lnTo>
                <a:lnTo>
                  <a:pt x="2" y="98"/>
                </a:lnTo>
                <a:lnTo>
                  <a:pt x="5" y="100"/>
                </a:lnTo>
                <a:lnTo>
                  <a:pt x="6" y="100"/>
                </a:lnTo>
                <a:lnTo>
                  <a:pt x="8" y="101"/>
                </a:lnTo>
                <a:lnTo>
                  <a:pt x="32" y="101"/>
                </a:lnTo>
                <a:lnTo>
                  <a:pt x="34" y="100"/>
                </a:lnTo>
                <a:lnTo>
                  <a:pt x="35" y="100"/>
                </a:lnTo>
                <a:lnTo>
                  <a:pt x="38" y="98"/>
                </a:lnTo>
                <a:lnTo>
                  <a:pt x="39" y="96"/>
                </a:lnTo>
                <a:lnTo>
                  <a:pt x="40" y="94"/>
                </a:lnTo>
                <a:lnTo>
                  <a:pt x="40" y="93"/>
                </a:lnTo>
                <a:lnTo>
                  <a:pt x="40" y="18"/>
                </a:lnTo>
                <a:lnTo>
                  <a:pt x="40" y="16"/>
                </a:lnTo>
                <a:lnTo>
                  <a:pt x="39" y="15"/>
                </a:lnTo>
                <a:lnTo>
                  <a:pt x="38" y="13"/>
                </a:lnTo>
                <a:lnTo>
                  <a:pt x="35" y="11"/>
                </a:lnTo>
                <a:lnTo>
                  <a:pt x="34" y="11"/>
                </a:lnTo>
                <a:lnTo>
                  <a:pt x="32" y="10"/>
                </a:lnTo>
                <a:lnTo>
                  <a:pt x="8" y="10"/>
                </a:lnTo>
                <a:lnTo>
                  <a:pt x="8" y="10"/>
                </a:lnTo>
                <a:close/>
                <a:moveTo>
                  <a:pt x="107" y="0"/>
                </a:moveTo>
                <a:lnTo>
                  <a:pt x="102" y="1"/>
                </a:lnTo>
                <a:lnTo>
                  <a:pt x="96" y="1"/>
                </a:lnTo>
                <a:lnTo>
                  <a:pt x="91" y="2"/>
                </a:lnTo>
                <a:lnTo>
                  <a:pt x="87" y="4"/>
                </a:lnTo>
                <a:lnTo>
                  <a:pt x="78" y="7"/>
                </a:lnTo>
                <a:lnTo>
                  <a:pt x="70" y="10"/>
                </a:lnTo>
                <a:lnTo>
                  <a:pt x="62" y="14"/>
                </a:lnTo>
                <a:lnTo>
                  <a:pt x="58" y="15"/>
                </a:lnTo>
                <a:lnTo>
                  <a:pt x="54" y="15"/>
                </a:lnTo>
                <a:lnTo>
                  <a:pt x="52" y="16"/>
                </a:lnTo>
                <a:lnTo>
                  <a:pt x="51" y="16"/>
                </a:lnTo>
                <a:lnTo>
                  <a:pt x="50" y="18"/>
                </a:lnTo>
                <a:lnTo>
                  <a:pt x="50" y="19"/>
                </a:lnTo>
                <a:lnTo>
                  <a:pt x="50" y="86"/>
                </a:lnTo>
                <a:lnTo>
                  <a:pt x="50" y="87"/>
                </a:lnTo>
                <a:lnTo>
                  <a:pt x="51" y="88"/>
                </a:lnTo>
                <a:lnTo>
                  <a:pt x="55" y="93"/>
                </a:lnTo>
                <a:lnTo>
                  <a:pt x="59" y="98"/>
                </a:lnTo>
                <a:lnTo>
                  <a:pt x="66" y="107"/>
                </a:lnTo>
                <a:lnTo>
                  <a:pt x="72" y="116"/>
                </a:lnTo>
                <a:lnTo>
                  <a:pt x="75" y="120"/>
                </a:lnTo>
                <a:lnTo>
                  <a:pt x="79" y="124"/>
                </a:lnTo>
                <a:lnTo>
                  <a:pt x="80" y="126"/>
                </a:lnTo>
                <a:lnTo>
                  <a:pt x="82" y="128"/>
                </a:lnTo>
                <a:lnTo>
                  <a:pt x="84" y="132"/>
                </a:lnTo>
                <a:lnTo>
                  <a:pt x="85" y="137"/>
                </a:lnTo>
                <a:lnTo>
                  <a:pt x="87" y="142"/>
                </a:lnTo>
                <a:lnTo>
                  <a:pt x="88" y="148"/>
                </a:lnTo>
                <a:lnTo>
                  <a:pt x="90" y="153"/>
                </a:lnTo>
                <a:lnTo>
                  <a:pt x="91" y="156"/>
                </a:lnTo>
                <a:lnTo>
                  <a:pt x="93" y="158"/>
                </a:lnTo>
                <a:lnTo>
                  <a:pt x="95" y="160"/>
                </a:lnTo>
                <a:lnTo>
                  <a:pt x="97" y="160"/>
                </a:lnTo>
                <a:lnTo>
                  <a:pt x="100" y="160"/>
                </a:lnTo>
                <a:lnTo>
                  <a:pt x="103" y="160"/>
                </a:lnTo>
                <a:lnTo>
                  <a:pt x="107" y="158"/>
                </a:lnTo>
                <a:lnTo>
                  <a:pt x="111" y="156"/>
                </a:lnTo>
                <a:lnTo>
                  <a:pt x="112" y="155"/>
                </a:lnTo>
                <a:lnTo>
                  <a:pt x="114" y="153"/>
                </a:lnTo>
                <a:lnTo>
                  <a:pt x="115" y="151"/>
                </a:lnTo>
                <a:lnTo>
                  <a:pt x="117" y="149"/>
                </a:lnTo>
                <a:lnTo>
                  <a:pt x="118" y="146"/>
                </a:lnTo>
                <a:lnTo>
                  <a:pt x="118" y="143"/>
                </a:lnTo>
                <a:lnTo>
                  <a:pt x="119" y="139"/>
                </a:lnTo>
                <a:lnTo>
                  <a:pt x="119" y="135"/>
                </a:lnTo>
                <a:lnTo>
                  <a:pt x="119" y="130"/>
                </a:lnTo>
                <a:lnTo>
                  <a:pt x="118" y="126"/>
                </a:lnTo>
                <a:lnTo>
                  <a:pt x="116" y="122"/>
                </a:lnTo>
                <a:lnTo>
                  <a:pt x="115" y="119"/>
                </a:lnTo>
                <a:lnTo>
                  <a:pt x="111" y="112"/>
                </a:lnTo>
                <a:lnTo>
                  <a:pt x="110" y="109"/>
                </a:lnTo>
                <a:lnTo>
                  <a:pt x="109" y="105"/>
                </a:lnTo>
                <a:lnTo>
                  <a:pt x="144" y="105"/>
                </a:lnTo>
                <a:lnTo>
                  <a:pt x="148" y="104"/>
                </a:lnTo>
                <a:lnTo>
                  <a:pt x="151" y="102"/>
                </a:lnTo>
                <a:lnTo>
                  <a:pt x="154" y="100"/>
                </a:lnTo>
                <a:lnTo>
                  <a:pt x="156" y="97"/>
                </a:lnTo>
                <a:lnTo>
                  <a:pt x="157" y="94"/>
                </a:lnTo>
                <a:lnTo>
                  <a:pt x="159" y="90"/>
                </a:lnTo>
                <a:lnTo>
                  <a:pt x="159" y="87"/>
                </a:lnTo>
                <a:lnTo>
                  <a:pt x="159" y="83"/>
                </a:lnTo>
                <a:lnTo>
                  <a:pt x="157" y="79"/>
                </a:lnTo>
                <a:lnTo>
                  <a:pt x="155" y="75"/>
                </a:lnTo>
                <a:lnTo>
                  <a:pt x="153" y="72"/>
                </a:lnTo>
                <a:lnTo>
                  <a:pt x="154" y="69"/>
                </a:lnTo>
                <a:lnTo>
                  <a:pt x="154" y="66"/>
                </a:lnTo>
                <a:lnTo>
                  <a:pt x="155" y="62"/>
                </a:lnTo>
                <a:lnTo>
                  <a:pt x="155" y="59"/>
                </a:lnTo>
                <a:lnTo>
                  <a:pt x="154" y="56"/>
                </a:lnTo>
                <a:lnTo>
                  <a:pt x="153" y="53"/>
                </a:lnTo>
                <a:lnTo>
                  <a:pt x="152" y="50"/>
                </a:lnTo>
                <a:lnTo>
                  <a:pt x="150" y="47"/>
                </a:lnTo>
                <a:lnTo>
                  <a:pt x="151" y="44"/>
                </a:lnTo>
                <a:lnTo>
                  <a:pt x="151" y="41"/>
                </a:lnTo>
                <a:lnTo>
                  <a:pt x="151" y="37"/>
                </a:lnTo>
                <a:lnTo>
                  <a:pt x="150" y="34"/>
                </a:lnTo>
                <a:lnTo>
                  <a:pt x="149" y="31"/>
                </a:lnTo>
                <a:lnTo>
                  <a:pt x="148" y="28"/>
                </a:lnTo>
                <a:lnTo>
                  <a:pt x="147" y="26"/>
                </a:lnTo>
                <a:lnTo>
                  <a:pt x="145" y="24"/>
                </a:lnTo>
                <a:lnTo>
                  <a:pt x="146" y="20"/>
                </a:lnTo>
                <a:lnTo>
                  <a:pt x="145" y="16"/>
                </a:lnTo>
                <a:lnTo>
                  <a:pt x="145" y="13"/>
                </a:lnTo>
                <a:lnTo>
                  <a:pt x="143" y="10"/>
                </a:lnTo>
                <a:lnTo>
                  <a:pt x="140" y="7"/>
                </a:lnTo>
                <a:lnTo>
                  <a:pt x="137" y="4"/>
                </a:lnTo>
                <a:lnTo>
                  <a:pt x="132" y="3"/>
                </a:lnTo>
                <a:lnTo>
                  <a:pt x="128" y="2"/>
                </a:lnTo>
                <a:lnTo>
                  <a:pt x="123" y="1"/>
                </a:lnTo>
                <a:lnTo>
                  <a:pt x="118" y="1"/>
                </a:lnTo>
                <a:lnTo>
                  <a:pt x="108" y="0"/>
                </a:lnTo>
                <a:lnTo>
                  <a:pt x="107" y="0"/>
                </a:lnTo>
                <a:lnTo>
                  <a:pt x="107" y="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Freeform: Shape 21">
            <a:extLst>
              <a:ext uri="{FF2B5EF4-FFF2-40B4-BE49-F238E27FC236}">
                <a16:creationId xmlns:a16="http://schemas.microsoft.com/office/drawing/2014/main" id="{A27D523D-6E5D-50E0-3467-A466F68E23DB}"/>
              </a:ext>
            </a:extLst>
          </p:cNvPr>
          <p:cNvSpPr>
            <a:spLocks noChangeAspect="1"/>
          </p:cNvSpPr>
          <p:nvPr/>
        </p:nvSpPr>
        <p:spPr>
          <a:xfrm flipH="1">
            <a:off x="4725579" y="3415408"/>
            <a:ext cx="552348" cy="449367"/>
          </a:xfrm>
          <a:custGeom>
            <a:avLst/>
            <a:gdLst>
              <a:gd name="connsiteX0" fmla="*/ 1122018 w 1123950"/>
              <a:gd name="connsiteY0" fmla="*/ 511088 h 914400"/>
              <a:gd name="connsiteX1" fmla="*/ 1045818 w 1123950"/>
              <a:gd name="connsiteY1" fmla="*/ 379643 h 914400"/>
              <a:gd name="connsiteX2" fmla="*/ 747686 w 1123950"/>
              <a:gd name="connsiteY2" fmla="*/ 414885 h 914400"/>
              <a:gd name="connsiteX3" fmla="*/ 725778 w 1123950"/>
              <a:gd name="connsiteY3" fmla="*/ 449175 h 914400"/>
              <a:gd name="connsiteX4" fmla="*/ 742923 w 1123950"/>
              <a:gd name="connsiteY4" fmla="*/ 452985 h 914400"/>
              <a:gd name="connsiteX5" fmla="*/ 820076 w 1123950"/>
              <a:gd name="connsiteY5" fmla="*/ 482513 h 914400"/>
              <a:gd name="connsiteX6" fmla="*/ 829601 w 1123950"/>
              <a:gd name="connsiteY6" fmla="*/ 509183 h 914400"/>
              <a:gd name="connsiteX7" fmla="*/ 802931 w 1123950"/>
              <a:gd name="connsiteY7" fmla="*/ 516803 h 914400"/>
              <a:gd name="connsiteX8" fmla="*/ 791501 w 1123950"/>
              <a:gd name="connsiteY8" fmla="*/ 511088 h 914400"/>
              <a:gd name="connsiteX9" fmla="*/ 691488 w 1123950"/>
              <a:gd name="connsiteY9" fmla="*/ 484418 h 914400"/>
              <a:gd name="connsiteX10" fmla="*/ 545756 w 1123950"/>
              <a:gd name="connsiteY10" fmla="*/ 563475 h 914400"/>
              <a:gd name="connsiteX11" fmla="*/ 542898 w 1123950"/>
              <a:gd name="connsiteY11" fmla="*/ 558713 h 914400"/>
              <a:gd name="connsiteX12" fmla="*/ 456221 w 1123950"/>
              <a:gd name="connsiteY12" fmla="*/ 426315 h 914400"/>
              <a:gd name="connsiteX13" fmla="*/ 435266 w 1123950"/>
              <a:gd name="connsiteY13" fmla="*/ 332018 h 914400"/>
              <a:gd name="connsiteX14" fmla="*/ 472413 w 1123950"/>
              <a:gd name="connsiteY14" fmla="*/ 271058 h 914400"/>
              <a:gd name="connsiteX15" fmla="*/ 546709 w 1123950"/>
              <a:gd name="connsiteY15" fmla="*/ 190096 h 914400"/>
              <a:gd name="connsiteX16" fmla="*/ 554328 w 1123950"/>
              <a:gd name="connsiteY16" fmla="*/ 183428 h 914400"/>
              <a:gd name="connsiteX17" fmla="*/ 641006 w 1123950"/>
              <a:gd name="connsiteY17" fmla="*/ 183428 h 914400"/>
              <a:gd name="connsiteX18" fmla="*/ 643863 w 1123950"/>
              <a:gd name="connsiteY18" fmla="*/ 209146 h 914400"/>
              <a:gd name="connsiteX19" fmla="*/ 668628 w 1123950"/>
              <a:gd name="connsiteY19" fmla="*/ 292013 h 914400"/>
              <a:gd name="connsiteX20" fmla="*/ 718159 w 1123950"/>
              <a:gd name="connsiteY20" fmla="*/ 319635 h 914400"/>
              <a:gd name="connsiteX21" fmla="*/ 779118 w 1123950"/>
              <a:gd name="connsiteY21" fmla="*/ 319635 h 914400"/>
              <a:gd name="connsiteX22" fmla="*/ 838173 w 1123950"/>
              <a:gd name="connsiteY22" fmla="*/ 283440 h 914400"/>
              <a:gd name="connsiteX23" fmla="*/ 848651 w 1123950"/>
              <a:gd name="connsiteY23" fmla="*/ 255818 h 914400"/>
              <a:gd name="connsiteX24" fmla="*/ 857223 w 1123950"/>
              <a:gd name="connsiteY24" fmla="*/ 107228 h 914400"/>
              <a:gd name="connsiteX25" fmla="*/ 834363 w 1123950"/>
              <a:gd name="connsiteY25" fmla="*/ 36743 h 914400"/>
              <a:gd name="connsiteX26" fmla="*/ 781976 w 1123950"/>
              <a:gd name="connsiteY26" fmla="*/ 7215 h 914400"/>
              <a:gd name="connsiteX27" fmla="*/ 715301 w 1123950"/>
              <a:gd name="connsiteY27" fmla="*/ 7215 h 914400"/>
              <a:gd name="connsiteX28" fmla="*/ 670534 w 1123950"/>
              <a:gd name="connsiteY28" fmla="*/ 31028 h 914400"/>
              <a:gd name="connsiteX29" fmla="*/ 649578 w 1123950"/>
              <a:gd name="connsiteY29" fmla="*/ 77700 h 914400"/>
              <a:gd name="connsiteX30" fmla="*/ 637196 w 1123950"/>
              <a:gd name="connsiteY30" fmla="*/ 144375 h 914400"/>
              <a:gd name="connsiteX31" fmla="*/ 626718 w 1123950"/>
              <a:gd name="connsiteY31" fmla="*/ 144375 h 914400"/>
              <a:gd name="connsiteX32" fmla="*/ 555281 w 1123950"/>
              <a:gd name="connsiteY32" fmla="*/ 144375 h 914400"/>
              <a:gd name="connsiteX33" fmla="*/ 547661 w 1123950"/>
              <a:gd name="connsiteY33" fmla="*/ 135803 h 914400"/>
              <a:gd name="connsiteX34" fmla="*/ 534326 w 1123950"/>
              <a:gd name="connsiteY34" fmla="*/ 77700 h 914400"/>
              <a:gd name="connsiteX35" fmla="*/ 448601 w 1123950"/>
              <a:gd name="connsiteY35" fmla="*/ 37696 h 914400"/>
              <a:gd name="connsiteX36" fmla="*/ 353351 w 1123950"/>
              <a:gd name="connsiteY36" fmla="*/ 65318 h 914400"/>
              <a:gd name="connsiteX37" fmla="*/ 308584 w 1123950"/>
              <a:gd name="connsiteY37" fmla="*/ 92940 h 914400"/>
              <a:gd name="connsiteX38" fmla="*/ 285723 w 1123950"/>
              <a:gd name="connsiteY38" fmla="*/ 136756 h 914400"/>
              <a:gd name="connsiteX39" fmla="*/ 278103 w 1123950"/>
              <a:gd name="connsiteY39" fmla="*/ 144375 h 914400"/>
              <a:gd name="connsiteX40" fmla="*/ 229526 w 1123950"/>
              <a:gd name="connsiteY40" fmla="*/ 144375 h 914400"/>
              <a:gd name="connsiteX41" fmla="*/ 226668 w 1123950"/>
              <a:gd name="connsiteY41" fmla="*/ 115800 h 914400"/>
              <a:gd name="connsiteX42" fmla="*/ 201903 w 1123950"/>
              <a:gd name="connsiteY42" fmla="*/ 35790 h 914400"/>
              <a:gd name="connsiteX43" fmla="*/ 151421 w 1123950"/>
              <a:gd name="connsiteY43" fmla="*/ 7215 h 914400"/>
              <a:gd name="connsiteX44" fmla="*/ 88556 w 1123950"/>
              <a:gd name="connsiteY44" fmla="*/ 7215 h 914400"/>
              <a:gd name="connsiteX45" fmla="*/ 35216 w 1123950"/>
              <a:gd name="connsiteY45" fmla="*/ 37696 h 914400"/>
              <a:gd name="connsiteX46" fmla="*/ 22833 w 1123950"/>
              <a:gd name="connsiteY46" fmla="*/ 64365 h 914400"/>
              <a:gd name="connsiteX47" fmla="*/ 11403 w 1123950"/>
              <a:gd name="connsiteY47" fmla="*/ 219623 h 914400"/>
              <a:gd name="connsiteX48" fmla="*/ 37121 w 1123950"/>
              <a:gd name="connsiteY48" fmla="*/ 294871 h 914400"/>
              <a:gd name="connsiteX49" fmla="*/ 85698 w 1123950"/>
              <a:gd name="connsiteY49" fmla="*/ 320588 h 914400"/>
              <a:gd name="connsiteX50" fmla="*/ 154278 w 1123950"/>
              <a:gd name="connsiteY50" fmla="*/ 320588 h 914400"/>
              <a:gd name="connsiteX51" fmla="*/ 198093 w 1123950"/>
              <a:gd name="connsiteY51" fmla="*/ 297728 h 914400"/>
              <a:gd name="connsiteX52" fmla="*/ 223811 w 1123950"/>
              <a:gd name="connsiteY52" fmla="*/ 223433 h 914400"/>
              <a:gd name="connsiteX53" fmla="*/ 184759 w 1123950"/>
              <a:gd name="connsiteY53" fmla="*/ 223433 h 914400"/>
              <a:gd name="connsiteX54" fmla="*/ 158088 w 1123950"/>
              <a:gd name="connsiteY54" fmla="*/ 282488 h 914400"/>
              <a:gd name="connsiteX55" fmla="*/ 145706 w 1123950"/>
              <a:gd name="connsiteY55" fmla="*/ 260581 h 914400"/>
              <a:gd name="connsiteX56" fmla="*/ 132371 w 1123950"/>
              <a:gd name="connsiteY56" fmla="*/ 206288 h 914400"/>
              <a:gd name="connsiteX57" fmla="*/ 145706 w 1123950"/>
              <a:gd name="connsiteY57" fmla="*/ 68175 h 914400"/>
              <a:gd name="connsiteX58" fmla="*/ 159041 w 1123950"/>
              <a:gd name="connsiteY58" fmla="*/ 44363 h 914400"/>
              <a:gd name="connsiteX59" fmla="*/ 189521 w 1123950"/>
              <a:gd name="connsiteY59" fmla="*/ 144375 h 914400"/>
              <a:gd name="connsiteX60" fmla="*/ 163803 w 1123950"/>
              <a:gd name="connsiteY60" fmla="*/ 144375 h 914400"/>
              <a:gd name="connsiteX61" fmla="*/ 141896 w 1123950"/>
              <a:gd name="connsiteY61" fmla="*/ 163425 h 914400"/>
              <a:gd name="connsiteX62" fmla="*/ 163803 w 1123950"/>
              <a:gd name="connsiteY62" fmla="*/ 183428 h 914400"/>
              <a:gd name="connsiteX63" fmla="*/ 200951 w 1123950"/>
              <a:gd name="connsiteY63" fmla="*/ 183428 h 914400"/>
              <a:gd name="connsiteX64" fmla="*/ 272388 w 1123950"/>
              <a:gd name="connsiteY64" fmla="*/ 183428 h 914400"/>
              <a:gd name="connsiteX65" fmla="*/ 271436 w 1123950"/>
              <a:gd name="connsiteY65" fmla="*/ 192000 h 914400"/>
              <a:gd name="connsiteX66" fmla="*/ 250481 w 1123950"/>
              <a:gd name="connsiteY66" fmla="*/ 277725 h 914400"/>
              <a:gd name="connsiteX67" fmla="*/ 225716 w 1123950"/>
              <a:gd name="connsiteY67" fmla="*/ 498706 h 914400"/>
              <a:gd name="connsiteX68" fmla="*/ 228573 w 1123950"/>
              <a:gd name="connsiteY68" fmla="*/ 633960 h 914400"/>
              <a:gd name="connsiteX69" fmla="*/ 318109 w 1123950"/>
              <a:gd name="connsiteY69" fmla="*/ 878753 h 914400"/>
              <a:gd name="connsiteX70" fmla="*/ 437171 w 1123950"/>
              <a:gd name="connsiteY70" fmla="*/ 890183 h 914400"/>
              <a:gd name="connsiteX71" fmla="*/ 460984 w 1123950"/>
              <a:gd name="connsiteY71" fmla="*/ 880658 h 914400"/>
              <a:gd name="connsiteX72" fmla="*/ 602906 w 1123950"/>
              <a:gd name="connsiteY72" fmla="*/ 874943 h 914400"/>
              <a:gd name="connsiteX73" fmla="*/ 935328 w 1123950"/>
              <a:gd name="connsiteY73" fmla="*/ 736831 h 914400"/>
              <a:gd name="connsiteX74" fmla="*/ 1015338 w 1123950"/>
              <a:gd name="connsiteY74" fmla="*/ 687300 h 914400"/>
              <a:gd name="connsiteX75" fmla="*/ 1051534 w 1123950"/>
              <a:gd name="connsiteY75" fmla="*/ 662535 h 914400"/>
              <a:gd name="connsiteX76" fmla="*/ 1122018 w 1123950"/>
              <a:gd name="connsiteY76" fmla="*/ 511088 h 914400"/>
              <a:gd name="connsiteX77" fmla="*/ 793406 w 1123950"/>
              <a:gd name="connsiteY77" fmla="*/ 47221 h 914400"/>
              <a:gd name="connsiteX78" fmla="*/ 806741 w 1123950"/>
              <a:gd name="connsiteY78" fmla="*/ 71033 h 914400"/>
              <a:gd name="connsiteX79" fmla="*/ 820076 w 1123950"/>
              <a:gd name="connsiteY79" fmla="*/ 193906 h 914400"/>
              <a:gd name="connsiteX80" fmla="*/ 804836 w 1123950"/>
              <a:gd name="connsiteY80" fmla="*/ 261533 h 914400"/>
              <a:gd name="connsiteX81" fmla="*/ 793406 w 1123950"/>
              <a:gd name="connsiteY81" fmla="*/ 282488 h 914400"/>
              <a:gd name="connsiteX82" fmla="*/ 793406 w 1123950"/>
              <a:gd name="connsiteY82" fmla="*/ 47221 h 914400"/>
              <a:gd name="connsiteX83" fmla="*/ 812456 w 1123950"/>
              <a:gd name="connsiteY83" fmla="*/ 164378 h 914400"/>
              <a:gd name="connsiteX84" fmla="*/ 792453 w 1123950"/>
              <a:gd name="connsiteY84" fmla="*/ 140565 h 914400"/>
              <a:gd name="connsiteX85" fmla="*/ 773403 w 1123950"/>
              <a:gd name="connsiteY85" fmla="*/ 165331 h 914400"/>
              <a:gd name="connsiteX86" fmla="*/ 793406 w 1123950"/>
              <a:gd name="connsiteY86" fmla="*/ 189143 h 914400"/>
              <a:gd name="connsiteX87" fmla="*/ 812456 w 1123950"/>
              <a:gd name="connsiteY87" fmla="*/ 164378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23950" h="914400">
                <a:moveTo>
                  <a:pt x="1122018" y="511088"/>
                </a:moveTo>
                <a:cubicBezTo>
                  <a:pt x="1117256" y="455843"/>
                  <a:pt x="1089634" y="412981"/>
                  <a:pt x="1045818" y="379643"/>
                </a:cubicBezTo>
                <a:cubicBezTo>
                  <a:pt x="953426" y="307253"/>
                  <a:pt x="817218" y="323446"/>
                  <a:pt x="747686" y="414885"/>
                </a:cubicBezTo>
                <a:cubicBezTo>
                  <a:pt x="740066" y="425363"/>
                  <a:pt x="733398" y="436793"/>
                  <a:pt x="725778" y="449175"/>
                </a:cubicBezTo>
                <a:cubicBezTo>
                  <a:pt x="733398" y="451081"/>
                  <a:pt x="738161" y="452033"/>
                  <a:pt x="742923" y="452985"/>
                </a:cubicBezTo>
                <a:cubicBezTo>
                  <a:pt x="768641" y="462510"/>
                  <a:pt x="795311" y="472035"/>
                  <a:pt x="820076" y="482513"/>
                </a:cubicBezTo>
                <a:cubicBezTo>
                  <a:pt x="831506" y="487275"/>
                  <a:pt x="834363" y="499658"/>
                  <a:pt x="829601" y="509183"/>
                </a:cubicBezTo>
                <a:cubicBezTo>
                  <a:pt x="824838" y="518708"/>
                  <a:pt x="814361" y="521565"/>
                  <a:pt x="802931" y="516803"/>
                </a:cubicBezTo>
                <a:cubicBezTo>
                  <a:pt x="799121" y="514898"/>
                  <a:pt x="795311" y="512993"/>
                  <a:pt x="791501" y="511088"/>
                </a:cubicBezTo>
                <a:cubicBezTo>
                  <a:pt x="760068" y="495848"/>
                  <a:pt x="726731" y="485371"/>
                  <a:pt x="691488" y="484418"/>
                </a:cubicBezTo>
                <a:cubicBezTo>
                  <a:pt x="628623" y="481560"/>
                  <a:pt x="579093" y="506325"/>
                  <a:pt x="545756" y="563475"/>
                </a:cubicBezTo>
                <a:cubicBezTo>
                  <a:pt x="544803" y="561571"/>
                  <a:pt x="543851" y="559665"/>
                  <a:pt x="542898" y="558713"/>
                </a:cubicBezTo>
                <a:cubicBezTo>
                  <a:pt x="513371" y="514898"/>
                  <a:pt x="483843" y="471083"/>
                  <a:pt x="456221" y="426315"/>
                </a:cubicBezTo>
                <a:cubicBezTo>
                  <a:pt x="438123" y="397740"/>
                  <a:pt x="431456" y="366308"/>
                  <a:pt x="435266" y="332018"/>
                </a:cubicBezTo>
                <a:cubicBezTo>
                  <a:pt x="438123" y="306300"/>
                  <a:pt x="449553" y="285346"/>
                  <a:pt x="472413" y="271058"/>
                </a:cubicBezTo>
                <a:cubicBezTo>
                  <a:pt x="504798" y="251056"/>
                  <a:pt x="530516" y="224385"/>
                  <a:pt x="546709" y="190096"/>
                </a:cubicBezTo>
                <a:cubicBezTo>
                  <a:pt x="547661" y="187238"/>
                  <a:pt x="551471" y="183428"/>
                  <a:pt x="554328" y="183428"/>
                </a:cubicBezTo>
                <a:cubicBezTo>
                  <a:pt x="582903" y="183428"/>
                  <a:pt x="612431" y="183428"/>
                  <a:pt x="641006" y="183428"/>
                </a:cubicBezTo>
                <a:cubicBezTo>
                  <a:pt x="641959" y="192953"/>
                  <a:pt x="642911" y="200573"/>
                  <a:pt x="643863" y="209146"/>
                </a:cubicBezTo>
                <a:cubicBezTo>
                  <a:pt x="647673" y="237721"/>
                  <a:pt x="653388" y="266296"/>
                  <a:pt x="668628" y="292013"/>
                </a:cubicBezTo>
                <a:cubicBezTo>
                  <a:pt x="680059" y="310110"/>
                  <a:pt x="695298" y="320588"/>
                  <a:pt x="718159" y="319635"/>
                </a:cubicBezTo>
                <a:cubicBezTo>
                  <a:pt x="738161" y="318683"/>
                  <a:pt x="759116" y="318683"/>
                  <a:pt x="779118" y="319635"/>
                </a:cubicBezTo>
                <a:cubicBezTo>
                  <a:pt x="808646" y="321540"/>
                  <a:pt x="826743" y="307253"/>
                  <a:pt x="838173" y="283440"/>
                </a:cubicBezTo>
                <a:cubicBezTo>
                  <a:pt x="842936" y="274868"/>
                  <a:pt x="845793" y="265343"/>
                  <a:pt x="848651" y="255818"/>
                </a:cubicBezTo>
                <a:cubicBezTo>
                  <a:pt x="862938" y="207240"/>
                  <a:pt x="864843" y="157710"/>
                  <a:pt x="857223" y="107228"/>
                </a:cubicBezTo>
                <a:cubicBezTo>
                  <a:pt x="853413" y="82463"/>
                  <a:pt x="847698" y="58650"/>
                  <a:pt x="834363" y="36743"/>
                </a:cubicBezTo>
                <a:cubicBezTo>
                  <a:pt x="821981" y="16740"/>
                  <a:pt x="805788" y="6263"/>
                  <a:pt x="781976" y="7215"/>
                </a:cubicBezTo>
                <a:cubicBezTo>
                  <a:pt x="760068" y="8168"/>
                  <a:pt x="738161" y="8168"/>
                  <a:pt x="715301" y="7215"/>
                </a:cubicBezTo>
                <a:cubicBezTo>
                  <a:pt x="695298" y="6263"/>
                  <a:pt x="680059" y="14835"/>
                  <a:pt x="670534" y="31028"/>
                </a:cubicBezTo>
                <a:cubicBezTo>
                  <a:pt x="661961" y="45315"/>
                  <a:pt x="654341" y="61508"/>
                  <a:pt x="649578" y="77700"/>
                </a:cubicBezTo>
                <a:cubicBezTo>
                  <a:pt x="643863" y="99608"/>
                  <a:pt x="641006" y="121515"/>
                  <a:pt x="637196" y="144375"/>
                </a:cubicBezTo>
                <a:cubicBezTo>
                  <a:pt x="634338" y="144375"/>
                  <a:pt x="630528" y="144375"/>
                  <a:pt x="626718" y="144375"/>
                </a:cubicBezTo>
                <a:cubicBezTo>
                  <a:pt x="602906" y="144375"/>
                  <a:pt x="579093" y="144375"/>
                  <a:pt x="555281" y="144375"/>
                </a:cubicBezTo>
                <a:cubicBezTo>
                  <a:pt x="552423" y="144375"/>
                  <a:pt x="548613" y="139613"/>
                  <a:pt x="547661" y="135803"/>
                </a:cubicBezTo>
                <a:cubicBezTo>
                  <a:pt x="542898" y="116753"/>
                  <a:pt x="538136" y="96750"/>
                  <a:pt x="534326" y="77700"/>
                </a:cubicBezTo>
                <a:cubicBezTo>
                  <a:pt x="523848" y="33885"/>
                  <a:pt x="489559" y="15788"/>
                  <a:pt x="448601" y="37696"/>
                </a:cubicBezTo>
                <a:cubicBezTo>
                  <a:pt x="418121" y="53888"/>
                  <a:pt x="386688" y="64365"/>
                  <a:pt x="353351" y="65318"/>
                </a:cubicBezTo>
                <a:cubicBezTo>
                  <a:pt x="333348" y="66271"/>
                  <a:pt x="318109" y="76748"/>
                  <a:pt x="308584" y="92940"/>
                </a:cubicBezTo>
                <a:cubicBezTo>
                  <a:pt x="300011" y="107228"/>
                  <a:pt x="293343" y="122468"/>
                  <a:pt x="285723" y="136756"/>
                </a:cubicBezTo>
                <a:cubicBezTo>
                  <a:pt x="283818" y="139613"/>
                  <a:pt x="280961" y="144375"/>
                  <a:pt x="278103" y="144375"/>
                </a:cubicBezTo>
                <a:cubicBezTo>
                  <a:pt x="261911" y="145328"/>
                  <a:pt x="245718" y="144375"/>
                  <a:pt x="229526" y="144375"/>
                </a:cubicBezTo>
                <a:cubicBezTo>
                  <a:pt x="228573" y="133898"/>
                  <a:pt x="227621" y="125325"/>
                  <a:pt x="226668" y="115800"/>
                </a:cubicBezTo>
                <a:cubicBezTo>
                  <a:pt x="222859" y="87225"/>
                  <a:pt x="217143" y="60555"/>
                  <a:pt x="201903" y="35790"/>
                </a:cubicBezTo>
                <a:cubicBezTo>
                  <a:pt x="190473" y="16740"/>
                  <a:pt x="174281" y="6263"/>
                  <a:pt x="151421" y="7215"/>
                </a:cubicBezTo>
                <a:cubicBezTo>
                  <a:pt x="130466" y="8168"/>
                  <a:pt x="109511" y="8168"/>
                  <a:pt x="88556" y="7215"/>
                </a:cubicBezTo>
                <a:cubicBezTo>
                  <a:pt x="63791" y="6263"/>
                  <a:pt x="46646" y="16740"/>
                  <a:pt x="35216" y="37696"/>
                </a:cubicBezTo>
                <a:cubicBezTo>
                  <a:pt x="30453" y="46268"/>
                  <a:pt x="25691" y="54840"/>
                  <a:pt x="22833" y="64365"/>
                </a:cubicBezTo>
                <a:cubicBezTo>
                  <a:pt x="5688" y="114848"/>
                  <a:pt x="3783" y="167235"/>
                  <a:pt x="11403" y="219623"/>
                </a:cubicBezTo>
                <a:cubicBezTo>
                  <a:pt x="15213" y="246293"/>
                  <a:pt x="21881" y="272010"/>
                  <a:pt x="37121" y="294871"/>
                </a:cubicBezTo>
                <a:cubicBezTo>
                  <a:pt x="48551" y="312015"/>
                  <a:pt x="63791" y="321540"/>
                  <a:pt x="85698" y="320588"/>
                </a:cubicBezTo>
                <a:cubicBezTo>
                  <a:pt x="108558" y="319635"/>
                  <a:pt x="131418" y="319635"/>
                  <a:pt x="154278" y="320588"/>
                </a:cubicBezTo>
                <a:cubicBezTo>
                  <a:pt x="173328" y="320588"/>
                  <a:pt x="187616" y="312968"/>
                  <a:pt x="198093" y="297728"/>
                </a:cubicBezTo>
                <a:cubicBezTo>
                  <a:pt x="213334" y="275821"/>
                  <a:pt x="219048" y="250103"/>
                  <a:pt x="223811" y="223433"/>
                </a:cubicBezTo>
                <a:lnTo>
                  <a:pt x="184759" y="223433"/>
                </a:lnTo>
                <a:cubicBezTo>
                  <a:pt x="178091" y="243435"/>
                  <a:pt x="176186" y="265343"/>
                  <a:pt x="158088" y="282488"/>
                </a:cubicBezTo>
                <a:cubicBezTo>
                  <a:pt x="153326" y="273915"/>
                  <a:pt x="147611" y="267248"/>
                  <a:pt x="145706" y="260581"/>
                </a:cubicBezTo>
                <a:cubicBezTo>
                  <a:pt x="139991" y="242483"/>
                  <a:pt x="134276" y="224385"/>
                  <a:pt x="132371" y="206288"/>
                </a:cubicBezTo>
                <a:cubicBezTo>
                  <a:pt x="126656" y="159615"/>
                  <a:pt x="127608" y="112943"/>
                  <a:pt x="145706" y="68175"/>
                </a:cubicBezTo>
                <a:cubicBezTo>
                  <a:pt x="148563" y="60555"/>
                  <a:pt x="153326" y="53888"/>
                  <a:pt x="159041" y="44363"/>
                </a:cubicBezTo>
                <a:cubicBezTo>
                  <a:pt x="182853" y="76748"/>
                  <a:pt x="185711" y="110085"/>
                  <a:pt x="189521" y="144375"/>
                </a:cubicBezTo>
                <a:cubicBezTo>
                  <a:pt x="179996" y="144375"/>
                  <a:pt x="172376" y="144375"/>
                  <a:pt x="163803" y="144375"/>
                </a:cubicBezTo>
                <a:cubicBezTo>
                  <a:pt x="151421" y="144375"/>
                  <a:pt x="142848" y="151996"/>
                  <a:pt x="141896" y="163425"/>
                </a:cubicBezTo>
                <a:cubicBezTo>
                  <a:pt x="141896" y="174856"/>
                  <a:pt x="150468" y="183428"/>
                  <a:pt x="163803" y="183428"/>
                </a:cubicBezTo>
                <a:cubicBezTo>
                  <a:pt x="176186" y="183428"/>
                  <a:pt x="188568" y="183428"/>
                  <a:pt x="200951" y="183428"/>
                </a:cubicBezTo>
                <a:cubicBezTo>
                  <a:pt x="224763" y="183428"/>
                  <a:pt x="248576" y="183428"/>
                  <a:pt x="272388" y="183428"/>
                </a:cubicBezTo>
                <a:cubicBezTo>
                  <a:pt x="272388" y="187238"/>
                  <a:pt x="271436" y="189143"/>
                  <a:pt x="271436" y="192000"/>
                </a:cubicBezTo>
                <a:cubicBezTo>
                  <a:pt x="264768" y="220575"/>
                  <a:pt x="257148" y="249150"/>
                  <a:pt x="250481" y="277725"/>
                </a:cubicBezTo>
                <a:cubicBezTo>
                  <a:pt x="235241" y="350115"/>
                  <a:pt x="229526" y="424410"/>
                  <a:pt x="225716" y="498706"/>
                </a:cubicBezTo>
                <a:cubicBezTo>
                  <a:pt x="223811" y="543473"/>
                  <a:pt x="222859" y="588240"/>
                  <a:pt x="228573" y="633960"/>
                </a:cubicBezTo>
                <a:cubicBezTo>
                  <a:pt x="240956" y="721590"/>
                  <a:pt x="280961" y="799696"/>
                  <a:pt x="318109" y="878753"/>
                </a:cubicBezTo>
                <a:cubicBezTo>
                  <a:pt x="339063" y="924473"/>
                  <a:pt x="404786" y="929235"/>
                  <a:pt x="437171" y="890183"/>
                </a:cubicBezTo>
                <a:cubicBezTo>
                  <a:pt x="443838" y="881610"/>
                  <a:pt x="451459" y="879706"/>
                  <a:pt x="460984" y="880658"/>
                </a:cubicBezTo>
                <a:cubicBezTo>
                  <a:pt x="508609" y="885421"/>
                  <a:pt x="556234" y="882563"/>
                  <a:pt x="602906" y="874943"/>
                </a:cubicBezTo>
                <a:cubicBezTo>
                  <a:pt x="724826" y="854940"/>
                  <a:pt x="834363" y="805410"/>
                  <a:pt x="935328" y="736831"/>
                </a:cubicBezTo>
                <a:cubicBezTo>
                  <a:pt x="961046" y="718733"/>
                  <a:pt x="985811" y="699683"/>
                  <a:pt x="1015338" y="687300"/>
                </a:cubicBezTo>
                <a:cubicBezTo>
                  <a:pt x="1028673" y="681585"/>
                  <a:pt x="1041056" y="672060"/>
                  <a:pt x="1051534" y="662535"/>
                </a:cubicBezTo>
                <a:cubicBezTo>
                  <a:pt x="1101063" y="622531"/>
                  <a:pt x="1126781" y="573953"/>
                  <a:pt x="1122018" y="511088"/>
                </a:cubicBezTo>
                <a:close/>
                <a:moveTo>
                  <a:pt x="793406" y="47221"/>
                </a:moveTo>
                <a:cubicBezTo>
                  <a:pt x="798168" y="55793"/>
                  <a:pt x="803884" y="63413"/>
                  <a:pt x="806741" y="71033"/>
                </a:cubicBezTo>
                <a:cubicBezTo>
                  <a:pt x="821981" y="111038"/>
                  <a:pt x="824838" y="152948"/>
                  <a:pt x="820076" y="193906"/>
                </a:cubicBezTo>
                <a:cubicBezTo>
                  <a:pt x="817218" y="216765"/>
                  <a:pt x="810551" y="239625"/>
                  <a:pt x="804836" y="261533"/>
                </a:cubicBezTo>
                <a:cubicBezTo>
                  <a:pt x="802931" y="268200"/>
                  <a:pt x="797216" y="274868"/>
                  <a:pt x="793406" y="282488"/>
                </a:cubicBezTo>
                <a:cubicBezTo>
                  <a:pt x="751496" y="245340"/>
                  <a:pt x="752448" y="81510"/>
                  <a:pt x="793406" y="47221"/>
                </a:cubicBezTo>
                <a:close/>
                <a:moveTo>
                  <a:pt x="812456" y="164378"/>
                </a:moveTo>
                <a:cubicBezTo>
                  <a:pt x="812456" y="149138"/>
                  <a:pt x="804836" y="140565"/>
                  <a:pt x="792453" y="140565"/>
                </a:cubicBezTo>
                <a:cubicBezTo>
                  <a:pt x="780071" y="140565"/>
                  <a:pt x="773403" y="149138"/>
                  <a:pt x="773403" y="165331"/>
                </a:cubicBezTo>
                <a:cubicBezTo>
                  <a:pt x="773403" y="180571"/>
                  <a:pt x="781023" y="189143"/>
                  <a:pt x="793406" y="189143"/>
                </a:cubicBezTo>
                <a:cubicBezTo>
                  <a:pt x="804836" y="189143"/>
                  <a:pt x="812456" y="179618"/>
                  <a:pt x="812456" y="164378"/>
                </a:cubicBez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7802DFC4-6BF0-CB37-5D5D-5FC207B0F74B}"/>
              </a:ext>
            </a:extLst>
          </p:cNvPr>
          <p:cNvSpPr>
            <a:spLocks noChangeAspect="1"/>
          </p:cNvSpPr>
          <p:nvPr/>
        </p:nvSpPr>
        <p:spPr>
          <a:xfrm flipH="1">
            <a:off x="6941688" y="3403484"/>
            <a:ext cx="497114" cy="473215"/>
          </a:xfrm>
          <a:custGeom>
            <a:avLst/>
            <a:gdLst>
              <a:gd name="connsiteX0" fmla="*/ 748185 w 751501"/>
              <a:gd name="connsiteY0" fmla="*/ 576678 h 715371"/>
              <a:gd name="connsiteX1" fmla="*/ 725062 w 751501"/>
              <a:gd name="connsiteY1" fmla="*/ 510922 h 715371"/>
              <a:gd name="connsiteX2" fmla="*/ 516231 w 751501"/>
              <a:gd name="connsiteY2" fmla="*/ 114938 h 715371"/>
              <a:gd name="connsiteX3" fmla="*/ 473598 w 751501"/>
              <a:gd name="connsiteY3" fmla="*/ 49182 h 715371"/>
              <a:gd name="connsiteX4" fmla="*/ 277774 w 751501"/>
              <a:gd name="connsiteY4" fmla="*/ 50627 h 715371"/>
              <a:gd name="connsiteX5" fmla="*/ 230805 w 751501"/>
              <a:gd name="connsiteY5" fmla="*/ 125055 h 715371"/>
              <a:gd name="connsiteX6" fmla="*/ 46543 w 751501"/>
              <a:gd name="connsiteY6" fmla="*/ 474792 h 715371"/>
              <a:gd name="connsiteX7" fmla="*/ 11136 w 751501"/>
              <a:gd name="connsiteY7" fmla="*/ 553555 h 715371"/>
              <a:gd name="connsiteX8" fmla="*/ 95680 w 751501"/>
              <a:gd name="connsiteY8" fmla="*/ 707468 h 715371"/>
              <a:gd name="connsiteX9" fmla="*/ 161436 w 751501"/>
              <a:gd name="connsiteY9" fmla="*/ 714694 h 715371"/>
              <a:gd name="connsiteX10" fmla="*/ 376770 w 751501"/>
              <a:gd name="connsiteY10" fmla="*/ 714694 h 715371"/>
              <a:gd name="connsiteX11" fmla="*/ 376770 w 751501"/>
              <a:gd name="connsiteY11" fmla="*/ 715417 h 715371"/>
              <a:gd name="connsiteX12" fmla="*/ 543690 w 751501"/>
              <a:gd name="connsiteY12" fmla="*/ 715417 h 715371"/>
              <a:gd name="connsiteX13" fmla="*/ 634015 w 751501"/>
              <a:gd name="connsiteY13" fmla="*/ 711804 h 715371"/>
              <a:gd name="connsiteX14" fmla="*/ 717836 w 751501"/>
              <a:gd name="connsiteY14" fmla="*/ 670616 h 715371"/>
              <a:gd name="connsiteX15" fmla="*/ 748185 w 751501"/>
              <a:gd name="connsiteY15" fmla="*/ 576678 h 715371"/>
              <a:gd name="connsiteX16" fmla="*/ 644131 w 751501"/>
              <a:gd name="connsiteY16" fmla="*/ 640267 h 715371"/>
              <a:gd name="connsiteX17" fmla="*/ 595717 w 751501"/>
              <a:gd name="connsiteY17" fmla="*/ 646047 h 715371"/>
              <a:gd name="connsiteX18" fmla="*/ 376770 w 751501"/>
              <a:gd name="connsiteY18" fmla="*/ 646047 h 715371"/>
              <a:gd name="connsiteX19" fmla="*/ 376770 w 751501"/>
              <a:gd name="connsiteY19" fmla="*/ 646047 h 715371"/>
              <a:gd name="connsiteX20" fmla="*/ 159991 w 751501"/>
              <a:gd name="connsiteY20" fmla="*/ 646047 h 715371"/>
              <a:gd name="connsiteX21" fmla="*/ 114467 w 751501"/>
              <a:gd name="connsiteY21" fmla="*/ 640989 h 715371"/>
              <a:gd name="connsiteX22" fmla="*/ 76170 w 751501"/>
              <a:gd name="connsiteY22" fmla="*/ 573788 h 715371"/>
              <a:gd name="connsiteX23" fmla="*/ 95680 w 751501"/>
              <a:gd name="connsiteY23" fmla="*/ 528264 h 715371"/>
              <a:gd name="connsiteX24" fmla="*/ 302343 w 751501"/>
              <a:gd name="connsiteY24" fmla="*/ 136616 h 715371"/>
              <a:gd name="connsiteX25" fmla="*/ 331246 w 751501"/>
              <a:gd name="connsiteY25" fmla="*/ 92538 h 715371"/>
              <a:gd name="connsiteX26" fmla="*/ 422294 w 751501"/>
              <a:gd name="connsiteY26" fmla="*/ 92538 h 715371"/>
              <a:gd name="connsiteX27" fmla="*/ 456256 w 751501"/>
              <a:gd name="connsiteY27" fmla="*/ 146010 h 715371"/>
              <a:gd name="connsiteX28" fmla="*/ 662919 w 751501"/>
              <a:gd name="connsiteY28" fmla="*/ 538380 h 715371"/>
              <a:gd name="connsiteX29" fmla="*/ 678093 w 751501"/>
              <a:gd name="connsiteY29" fmla="*/ 575955 h 715371"/>
              <a:gd name="connsiteX30" fmla="*/ 644131 w 751501"/>
              <a:gd name="connsiteY30" fmla="*/ 640267 h 715371"/>
              <a:gd name="connsiteX31" fmla="*/ 410732 w 751501"/>
              <a:gd name="connsiteY31" fmla="*/ 278968 h 715371"/>
              <a:gd name="connsiteX32" fmla="*/ 409287 w 751501"/>
              <a:gd name="connsiteY32" fmla="*/ 265961 h 715371"/>
              <a:gd name="connsiteX33" fmla="*/ 371712 w 751501"/>
              <a:gd name="connsiteY33" fmla="*/ 242115 h 715371"/>
              <a:gd name="connsiteX34" fmla="*/ 343531 w 751501"/>
              <a:gd name="connsiteY34" fmla="*/ 275355 h 715371"/>
              <a:gd name="connsiteX35" fmla="*/ 344253 w 751501"/>
              <a:gd name="connsiteY35" fmla="*/ 444443 h 715371"/>
              <a:gd name="connsiteX36" fmla="*/ 347866 w 751501"/>
              <a:gd name="connsiteY36" fmla="*/ 459617 h 715371"/>
              <a:gd name="connsiteX37" fmla="*/ 384719 w 751501"/>
              <a:gd name="connsiteY37" fmla="*/ 477682 h 715371"/>
              <a:gd name="connsiteX38" fmla="*/ 412177 w 751501"/>
              <a:gd name="connsiteY38" fmla="*/ 444443 h 715371"/>
              <a:gd name="connsiteX39" fmla="*/ 412177 w 751501"/>
              <a:gd name="connsiteY39" fmla="*/ 359899 h 715371"/>
              <a:gd name="connsiteX40" fmla="*/ 411455 w 751501"/>
              <a:gd name="connsiteY40" fmla="*/ 359899 h 715371"/>
              <a:gd name="connsiteX41" fmla="*/ 410732 w 751501"/>
              <a:gd name="connsiteY41" fmla="*/ 278968 h 715371"/>
              <a:gd name="connsiteX42" fmla="*/ 377493 w 751501"/>
              <a:gd name="connsiteY42" fmla="*/ 512367 h 715371"/>
              <a:gd name="connsiteX43" fmla="*/ 343531 w 751501"/>
              <a:gd name="connsiteY43" fmla="*/ 546329 h 715371"/>
              <a:gd name="connsiteX44" fmla="*/ 376770 w 751501"/>
              <a:gd name="connsiteY44" fmla="*/ 580291 h 715371"/>
              <a:gd name="connsiteX45" fmla="*/ 410732 w 751501"/>
              <a:gd name="connsiteY45" fmla="*/ 547051 h 715371"/>
              <a:gd name="connsiteX46" fmla="*/ 377493 w 751501"/>
              <a:gd name="connsiteY46" fmla="*/ 512367 h 71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51501" h="715371">
                <a:moveTo>
                  <a:pt x="748185" y="576678"/>
                </a:moveTo>
                <a:cubicBezTo>
                  <a:pt x="745295" y="553555"/>
                  <a:pt x="735901" y="531877"/>
                  <a:pt x="725062" y="510922"/>
                </a:cubicBezTo>
                <a:cubicBezTo>
                  <a:pt x="655693" y="378686"/>
                  <a:pt x="586323" y="246451"/>
                  <a:pt x="516231" y="114938"/>
                </a:cubicBezTo>
                <a:cubicBezTo>
                  <a:pt x="503947" y="91815"/>
                  <a:pt x="489495" y="70137"/>
                  <a:pt x="473598" y="49182"/>
                </a:cubicBezTo>
                <a:cubicBezTo>
                  <a:pt x="428797" y="-10794"/>
                  <a:pt x="323298" y="-11516"/>
                  <a:pt x="277774" y="50627"/>
                </a:cubicBezTo>
                <a:cubicBezTo>
                  <a:pt x="260432" y="74473"/>
                  <a:pt x="244535" y="99041"/>
                  <a:pt x="230805" y="125055"/>
                </a:cubicBezTo>
                <a:cubicBezTo>
                  <a:pt x="168662" y="241393"/>
                  <a:pt x="107241" y="357731"/>
                  <a:pt x="46543" y="474792"/>
                </a:cubicBezTo>
                <a:cubicBezTo>
                  <a:pt x="33536" y="500083"/>
                  <a:pt x="21252" y="526096"/>
                  <a:pt x="11136" y="553555"/>
                </a:cubicBezTo>
                <a:cubicBezTo>
                  <a:pt x="-15600" y="625092"/>
                  <a:pt x="38594" y="695906"/>
                  <a:pt x="95680" y="707468"/>
                </a:cubicBezTo>
                <a:cubicBezTo>
                  <a:pt x="117358" y="711804"/>
                  <a:pt x="139758" y="714694"/>
                  <a:pt x="161436" y="714694"/>
                </a:cubicBezTo>
                <a:cubicBezTo>
                  <a:pt x="232973" y="715417"/>
                  <a:pt x="304510" y="714694"/>
                  <a:pt x="376770" y="714694"/>
                </a:cubicBezTo>
                <a:lnTo>
                  <a:pt x="376770" y="715417"/>
                </a:lnTo>
                <a:cubicBezTo>
                  <a:pt x="432410" y="715417"/>
                  <a:pt x="488050" y="716139"/>
                  <a:pt x="543690" y="715417"/>
                </a:cubicBezTo>
                <a:cubicBezTo>
                  <a:pt x="574039" y="715417"/>
                  <a:pt x="603666" y="713971"/>
                  <a:pt x="634015" y="711804"/>
                </a:cubicBezTo>
                <a:cubicBezTo>
                  <a:pt x="667254" y="709636"/>
                  <a:pt x="696158" y="695906"/>
                  <a:pt x="717836" y="670616"/>
                </a:cubicBezTo>
                <a:cubicBezTo>
                  <a:pt x="740237" y="643157"/>
                  <a:pt x="752521" y="612085"/>
                  <a:pt x="748185" y="576678"/>
                </a:cubicBezTo>
                <a:close/>
                <a:moveTo>
                  <a:pt x="644131" y="640267"/>
                </a:moveTo>
                <a:cubicBezTo>
                  <a:pt x="628234" y="644602"/>
                  <a:pt x="611614" y="646047"/>
                  <a:pt x="595717" y="646047"/>
                </a:cubicBezTo>
                <a:cubicBezTo>
                  <a:pt x="522735" y="646770"/>
                  <a:pt x="449752" y="646047"/>
                  <a:pt x="376770" y="646047"/>
                </a:cubicBezTo>
                <a:lnTo>
                  <a:pt x="376770" y="646047"/>
                </a:lnTo>
                <a:cubicBezTo>
                  <a:pt x="304510" y="646047"/>
                  <a:pt x="232251" y="646047"/>
                  <a:pt x="159991" y="646047"/>
                </a:cubicBezTo>
                <a:cubicBezTo>
                  <a:pt x="144816" y="646047"/>
                  <a:pt x="129642" y="644602"/>
                  <a:pt x="114467" y="640989"/>
                </a:cubicBezTo>
                <a:cubicBezTo>
                  <a:pt x="84118" y="634486"/>
                  <a:pt x="66053" y="602691"/>
                  <a:pt x="76170" y="573788"/>
                </a:cubicBezTo>
                <a:cubicBezTo>
                  <a:pt x="81228" y="557890"/>
                  <a:pt x="88454" y="542716"/>
                  <a:pt x="95680" y="528264"/>
                </a:cubicBezTo>
                <a:cubicBezTo>
                  <a:pt x="164326" y="397474"/>
                  <a:pt x="232973" y="267406"/>
                  <a:pt x="302343" y="136616"/>
                </a:cubicBezTo>
                <a:cubicBezTo>
                  <a:pt x="310291" y="120719"/>
                  <a:pt x="321130" y="106990"/>
                  <a:pt x="331246" y="92538"/>
                </a:cubicBezTo>
                <a:cubicBezTo>
                  <a:pt x="350034" y="65079"/>
                  <a:pt x="404229" y="65802"/>
                  <a:pt x="422294" y="92538"/>
                </a:cubicBezTo>
                <a:cubicBezTo>
                  <a:pt x="433855" y="109880"/>
                  <a:pt x="446139" y="127222"/>
                  <a:pt x="456256" y="146010"/>
                </a:cubicBezTo>
                <a:cubicBezTo>
                  <a:pt x="525625" y="276800"/>
                  <a:pt x="594272" y="407590"/>
                  <a:pt x="662919" y="538380"/>
                </a:cubicBezTo>
                <a:cubicBezTo>
                  <a:pt x="669422" y="549942"/>
                  <a:pt x="674480" y="562949"/>
                  <a:pt x="678093" y="575955"/>
                </a:cubicBezTo>
                <a:cubicBezTo>
                  <a:pt x="686764" y="601969"/>
                  <a:pt x="670867" y="633041"/>
                  <a:pt x="644131" y="640267"/>
                </a:cubicBezTo>
                <a:close/>
                <a:moveTo>
                  <a:pt x="410732" y="278968"/>
                </a:moveTo>
                <a:cubicBezTo>
                  <a:pt x="410732" y="274632"/>
                  <a:pt x="410732" y="269574"/>
                  <a:pt x="409287" y="265961"/>
                </a:cubicBezTo>
                <a:cubicBezTo>
                  <a:pt x="404951" y="249341"/>
                  <a:pt x="389054" y="239225"/>
                  <a:pt x="371712" y="242115"/>
                </a:cubicBezTo>
                <a:cubicBezTo>
                  <a:pt x="355815" y="244283"/>
                  <a:pt x="343531" y="258012"/>
                  <a:pt x="343531" y="275355"/>
                </a:cubicBezTo>
                <a:cubicBezTo>
                  <a:pt x="343531" y="331717"/>
                  <a:pt x="343531" y="388080"/>
                  <a:pt x="344253" y="444443"/>
                </a:cubicBezTo>
                <a:cubicBezTo>
                  <a:pt x="344253" y="449501"/>
                  <a:pt x="345698" y="455282"/>
                  <a:pt x="347866" y="459617"/>
                </a:cubicBezTo>
                <a:cubicBezTo>
                  <a:pt x="354370" y="473347"/>
                  <a:pt x="370267" y="481295"/>
                  <a:pt x="384719" y="477682"/>
                </a:cubicBezTo>
                <a:cubicBezTo>
                  <a:pt x="400616" y="474069"/>
                  <a:pt x="411455" y="461062"/>
                  <a:pt x="412177" y="444443"/>
                </a:cubicBezTo>
                <a:cubicBezTo>
                  <a:pt x="412177" y="416261"/>
                  <a:pt x="412177" y="388080"/>
                  <a:pt x="412177" y="359899"/>
                </a:cubicBezTo>
                <a:lnTo>
                  <a:pt x="411455" y="359899"/>
                </a:lnTo>
                <a:cubicBezTo>
                  <a:pt x="410732" y="332440"/>
                  <a:pt x="410732" y="305704"/>
                  <a:pt x="410732" y="278968"/>
                </a:cubicBezTo>
                <a:close/>
                <a:moveTo>
                  <a:pt x="377493" y="512367"/>
                </a:moveTo>
                <a:cubicBezTo>
                  <a:pt x="358705" y="511644"/>
                  <a:pt x="343531" y="527541"/>
                  <a:pt x="343531" y="546329"/>
                </a:cubicBezTo>
                <a:cubicBezTo>
                  <a:pt x="343531" y="565116"/>
                  <a:pt x="357983" y="580291"/>
                  <a:pt x="376770" y="580291"/>
                </a:cubicBezTo>
                <a:cubicBezTo>
                  <a:pt x="395558" y="580291"/>
                  <a:pt x="410732" y="565839"/>
                  <a:pt x="410732" y="547051"/>
                </a:cubicBezTo>
                <a:cubicBezTo>
                  <a:pt x="410732" y="527541"/>
                  <a:pt x="396280" y="512367"/>
                  <a:pt x="377493" y="512367"/>
                </a:cubicBezTo>
                <a:close/>
              </a:path>
            </a:pathLst>
          </a:custGeom>
          <a:solidFill>
            <a:schemeClr val="accent1"/>
          </a:solidFill>
          <a:ln w="7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87">
            <a:extLst>
              <a:ext uri="{FF2B5EF4-FFF2-40B4-BE49-F238E27FC236}">
                <a16:creationId xmlns:a16="http://schemas.microsoft.com/office/drawing/2014/main" id="{A247D78E-BBB1-C949-266C-76C5B4016AB9}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5876959" y="4475849"/>
            <a:ext cx="438082" cy="497114"/>
          </a:xfrm>
          <a:custGeom>
            <a:avLst/>
            <a:gdLst>
              <a:gd name="T0" fmla="*/ 0 w 141"/>
              <a:gd name="T1" fmla="*/ 126 h 160"/>
              <a:gd name="T2" fmla="*/ 5 w 141"/>
              <a:gd name="T3" fmla="*/ 160 h 160"/>
              <a:gd name="T4" fmla="*/ 65 w 141"/>
              <a:gd name="T5" fmla="*/ 137 h 160"/>
              <a:gd name="T6" fmla="*/ 23 w 141"/>
              <a:gd name="T7" fmla="*/ 103 h 160"/>
              <a:gd name="T8" fmla="*/ 61 w 141"/>
              <a:gd name="T9" fmla="*/ 112 h 160"/>
              <a:gd name="T10" fmla="*/ 70 w 141"/>
              <a:gd name="T11" fmla="*/ 129 h 160"/>
              <a:gd name="T12" fmla="*/ 79 w 141"/>
              <a:gd name="T13" fmla="*/ 112 h 160"/>
              <a:gd name="T14" fmla="*/ 110 w 141"/>
              <a:gd name="T15" fmla="*/ 103 h 160"/>
              <a:gd name="T16" fmla="*/ 75 w 141"/>
              <a:gd name="T17" fmla="*/ 160 h 160"/>
              <a:gd name="T18" fmla="*/ 141 w 141"/>
              <a:gd name="T19" fmla="*/ 155 h 160"/>
              <a:gd name="T20" fmla="*/ 117 w 141"/>
              <a:gd name="T21" fmla="*/ 103 h 160"/>
              <a:gd name="T22" fmla="*/ 99 w 141"/>
              <a:gd name="T23" fmla="*/ 140 h 160"/>
              <a:gd name="T24" fmla="*/ 99 w 141"/>
              <a:gd name="T25" fmla="*/ 130 h 160"/>
              <a:gd name="T26" fmla="*/ 113 w 141"/>
              <a:gd name="T27" fmla="*/ 135 h 160"/>
              <a:gd name="T28" fmla="*/ 28 w 141"/>
              <a:gd name="T29" fmla="*/ 83 h 160"/>
              <a:gd name="T30" fmla="*/ 23 w 141"/>
              <a:gd name="T31" fmla="*/ 37 h 160"/>
              <a:gd name="T32" fmla="*/ 52 w 141"/>
              <a:gd name="T33" fmla="*/ 9 h 160"/>
              <a:gd name="T34" fmla="*/ 121 w 141"/>
              <a:gd name="T35" fmla="*/ 37 h 160"/>
              <a:gd name="T36" fmla="*/ 112 w 141"/>
              <a:gd name="T37" fmla="*/ 37 h 160"/>
              <a:gd name="T38" fmla="*/ 131 w 141"/>
              <a:gd name="T39" fmla="*/ 60 h 160"/>
              <a:gd name="T40" fmla="*/ 89 w 141"/>
              <a:gd name="T41" fmla="*/ 0 h 160"/>
              <a:gd name="T42" fmla="*/ 10 w 141"/>
              <a:gd name="T43" fmla="*/ 42 h 160"/>
              <a:gd name="T44" fmla="*/ 28 w 141"/>
              <a:gd name="T45" fmla="*/ 83 h 160"/>
              <a:gd name="T46" fmla="*/ 75 w 141"/>
              <a:gd name="T47" fmla="*/ 18 h 160"/>
              <a:gd name="T48" fmla="*/ 38 w 141"/>
              <a:gd name="T49" fmla="*/ 42 h 160"/>
              <a:gd name="T50" fmla="*/ 61 w 141"/>
              <a:gd name="T51" fmla="*/ 47 h 160"/>
              <a:gd name="T52" fmla="*/ 103 w 141"/>
              <a:gd name="T53" fmla="*/ 42 h 160"/>
              <a:gd name="T54" fmla="*/ 85 w 141"/>
              <a:gd name="T55" fmla="*/ 33 h 160"/>
              <a:gd name="T56" fmla="*/ 103 w 141"/>
              <a:gd name="T57" fmla="*/ 47 h 160"/>
              <a:gd name="T58" fmla="*/ 38 w 141"/>
              <a:gd name="T59" fmla="*/ 79 h 160"/>
              <a:gd name="T60" fmla="*/ 80 w 141"/>
              <a:gd name="T61" fmla="*/ 103 h 160"/>
              <a:gd name="T62" fmla="*/ 103 w 141"/>
              <a:gd name="T63" fmla="*/ 55 h 160"/>
              <a:gd name="T64" fmla="*/ 80 w 141"/>
              <a:gd name="T65" fmla="*/ 46 h 160"/>
              <a:gd name="T66" fmla="*/ 38 w 141"/>
              <a:gd name="T67" fmla="*/ 55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1" h="160">
                <a:moveTo>
                  <a:pt x="23" y="103"/>
                </a:moveTo>
                <a:cubicBezTo>
                  <a:pt x="10" y="103"/>
                  <a:pt x="0" y="113"/>
                  <a:pt x="0" y="126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7"/>
                  <a:pt x="2" y="160"/>
                  <a:pt x="5" y="160"/>
                </a:cubicBezTo>
                <a:cubicBezTo>
                  <a:pt x="65" y="160"/>
                  <a:pt x="65" y="160"/>
                  <a:pt x="65" y="160"/>
                </a:cubicBezTo>
                <a:cubicBezTo>
                  <a:pt x="65" y="137"/>
                  <a:pt x="65" y="137"/>
                  <a:pt x="65" y="137"/>
                </a:cubicBezTo>
                <a:cubicBezTo>
                  <a:pt x="31" y="103"/>
                  <a:pt x="31" y="103"/>
                  <a:pt x="31" y="103"/>
                </a:cubicBezTo>
                <a:lnTo>
                  <a:pt x="23" y="103"/>
                </a:lnTo>
                <a:close/>
                <a:moveTo>
                  <a:pt x="79" y="112"/>
                </a:moveTo>
                <a:cubicBezTo>
                  <a:pt x="61" y="112"/>
                  <a:pt x="61" y="112"/>
                  <a:pt x="61" y="112"/>
                </a:cubicBezTo>
                <a:cubicBezTo>
                  <a:pt x="58" y="112"/>
                  <a:pt x="55" y="112"/>
                  <a:pt x="52" y="11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85" y="111"/>
                  <a:pt x="82" y="112"/>
                  <a:pt x="79" y="112"/>
                </a:cubicBezTo>
                <a:close/>
                <a:moveTo>
                  <a:pt x="117" y="103"/>
                </a:moveTo>
                <a:cubicBezTo>
                  <a:pt x="110" y="103"/>
                  <a:pt x="110" y="103"/>
                  <a:pt x="110" y="103"/>
                </a:cubicBezTo>
                <a:cubicBezTo>
                  <a:pt x="75" y="137"/>
                  <a:pt x="75" y="137"/>
                  <a:pt x="75" y="137"/>
                </a:cubicBezTo>
                <a:cubicBezTo>
                  <a:pt x="75" y="160"/>
                  <a:pt x="75" y="160"/>
                  <a:pt x="75" y="160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8" y="160"/>
                  <a:pt x="141" y="157"/>
                  <a:pt x="141" y="155"/>
                </a:cubicBezTo>
                <a:cubicBezTo>
                  <a:pt x="141" y="126"/>
                  <a:pt x="141" y="126"/>
                  <a:pt x="141" y="126"/>
                </a:cubicBezTo>
                <a:cubicBezTo>
                  <a:pt x="141" y="113"/>
                  <a:pt x="130" y="103"/>
                  <a:pt x="117" y="103"/>
                </a:cubicBezTo>
                <a:close/>
                <a:moveTo>
                  <a:pt x="108" y="140"/>
                </a:moveTo>
                <a:cubicBezTo>
                  <a:pt x="99" y="140"/>
                  <a:pt x="99" y="140"/>
                  <a:pt x="99" y="140"/>
                </a:cubicBezTo>
                <a:cubicBezTo>
                  <a:pt x="96" y="140"/>
                  <a:pt x="93" y="138"/>
                  <a:pt x="93" y="135"/>
                </a:cubicBezTo>
                <a:cubicBezTo>
                  <a:pt x="93" y="132"/>
                  <a:pt x="96" y="130"/>
                  <a:pt x="99" y="130"/>
                </a:cubicBezTo>
                <a:cubicBezTo>
                  <a:pt x="108" y="130"/>
                  <a:pt x="108" y="130"/>
                  <a:pt x="108" y="130"/>
                </a:cubicBezTo>
                <a:cubicBezTo>
                  <a:pt x="111" y="130"/>
                  <a:pt x="113" y="132"/>
                  <a:pt x="113" y="135"/>
                </a:cubicBezTo>
                <a:cubicBezTo>
                  <a:pt x="113" y="138"/>
                  <a:pt x="111" y="140"/>
                  <a:pt x="108" y="140"/>
                </a:cubicBezTo>
                <a:close/>
                <a:moveTo>
                  <a:pt x="28" y="83"/>
                </a:moveTo>
                <a:cubicBezTo>
                  <a:pt x="28" y="37"/>
                  <a:pt x="28" y="37"/>
                  <a:pt x="28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37"/>
                  <a:pt x="21" y="37"/>
                  <a:pt x="19" y="37"/>
                </a:cubicBezTo>
                <a:cubicBezTo>
                  <a:pt x="21" y="21"/>
                  <a:pt x="35" y="9"/>
                  <a:pt x="52" y="9"/>
                </a:cubicBezTo>
                <a:cubicBezTo>
                  <a:pt x="89" y="9"/>
                  <a:pt x="89" y="9"/>
                  <a:pt x="89" y="9"/>
                </a:cubicBezTo>
                <a:cubicBezTo>
                  <a:pt x="105" y="9"/>
                  <a:pt x="119" y="21"/>
                  <a:pt x="121" y="37"/>
                </a:cubicBezTo>
                <a:cubicBezTo>
                  <a:pt x="120" y="37"/>
                  <a:pt x="119" y="37"/>
                  <a:pt x="117" y="37"/>
                </a:cubicBezTo>
                <a:cubicBezTo>
                  <a:pt x="112" y="37"/>
                  <a:pt x="112" y="37"/>
                  <a:pt x="112" y="37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23" y="81"/>
                  <a:pt x="131" y="72"/>
                  <a:pt x="131" y="60"/>
                </a:cubicBezTo>
                <a:cubicBezTo>
                  <a:pt x="131" y="42"/>
                  <a:pt x="131" y="42"/>
                  <a:pt x="131" y="42"/>
                </a:cubicBezTo>
                <a:cubicBezTo>
                  <a:pt x="131" y="18"/>
                  <a:pt x="112" y="0"/>
                  <a:pt x="89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8" y="0"/>
                  <a:pt x="10" y="19"/>
                  <a:pt x="10" y="42"/>
                </a:cubicBezTo>
                <a:cubicBezTo>
                  <a:pt x="10" y="60"/>
                  <a:pt x="10" y="60"/>
                  <a:pt x="10" y="60"/>
                </a:cubicBezTo>
                <a:cubicBezTo>
                  <a:pt x="10" y="72"/>
                  <a:pt x="17" y="81"/>
                  <a:pt x="28" y="83"/>
                </a:cubicBezTo>
                <a:close/>
                <a:moveTo>
                  <a:pt x="75" y="32"/>
                </a:moveTo>
                <a:cubicBezTo>
                  <a:pt x="75" y="18"/>
                  <a:pt x="75" y="18"/>
                  <a:pt x="75" y="18"/>
                </a:cubicBezTo>
                <a:cubicBezTo>
                  <a:pt x="61" y="18"/>
                  <a:pt x="61" y="18"/>
                  <a:pt x="61" y="18"/>
                </a:cubicBezTo>
                <a:cubicBezTo>
                  <a:pt x="48" y="18"/>
                  <a:pt x="38" y="29"/>
                  <a:pt x="38" y="42"/>
                </a:cubicBezTo>
                <a:cubicBezTo>
                  <a:pt x="38" y="47"/>
                  <a:pt x="38" y="47"/>
                  <a:pt x="38" y="47"/>
                </a:cubicBezTo>
                <a:cubicBezTo>
                  <a:pt x="61" y="47"/>
                  <a:pt x="61" y="47"/>
                  <a:pt x="61" y="47"/>
                </a:cubicBezTo>
                <a:cubicBezTo>
                  <a:pt x="69" y="46"/>
                  <a:pt x="75" y="40"/>
                  <a:pt x="75" y="32"/>
                </a:cubicBezTo>
                <a:close/>
                <a:moveTo>
                  <a:pt x="103" y="42"/>
                </a:moveTo>
                <a:cubicBezTo>
                  <a:pt x="103" y="31"/>
                  <a:pt x="95" y="21"/>
                  <a:pt x="85" y="19"/>
                </a:cubicBezTo>
                <a:cubicBezTo>
                  <a:pt x="85" y="33"/>
                  <a:pt x="85" y="33"/>
                  <a:pt x="85" y="33"/>
                </a:cubicBezTo>
                <a:cubicBezTo>
                  <a:pt x="85" y="41"/>
                  <a:pt x="91" y="47"/>
                  <a:pt x="98" y="47"/>
                </a:cubicBezTo>
                <a:cubicBezTo>
                  <a:pt x="103" y="47"/>
                  <a:pt x="103" y="47"/>
                  <a:pt x="103" y="47"/>
                </a:cubicBezTo>
                <a:lnTo>
                  <a:pt x="103" y="42"/>
                </a:lnTo>
                <a:close/>
                <a:moveTo>
                  <a:pt x="38" y="79"/>
                </a:moveTo>
                <a:cubicBezTo>
                  <a:pt x="38" y="92"/>
                  <a:pt x="48" y="103"/>
                  <a:pt x="61" y="103"/>
                </a:cubicBezTo>
                <a:cubicBezTo>
                  <a:pt x="80" y="103"/>
                  <a:pt x="80" y="103"/>
                  <a:pt x="80" y="103"/>
                </a:cubicBezTo>
                <a:cubicBezTo>
                  <a:pt x="92" y="103"/>
                  <a:pt x="103" y="92"/>
                  <a:pt x="103" y="79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1" y="55"/>
                  <a:pt x="84" y="52"/>
                  <a:pt x="80" y="46"/>
                </a:cubicBezTo>
                <a:cubicBezTo>
                  <a:pt x="75" y="52"/>
                  <a:pt x="69" y="55"/>
                  <a:pt x="61" y="55"/>
                </a:cubicBezTo>
                <a:cubicBezTo>
                  <a:pt x="38" y="55"/>
                  <a:pt x="38" y="55"/>
                  <a:pt x="38" y="55"/>
                </a:cubicBezTo>
                <a:lnTo>
                  <a:pt x="38" y="79"/>
                </a:ln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3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man standing in front of people sitting beside table with laptop computers">
            <a:extLst>
              <a:ext uri="{FF2B5EF4-FFF2-40B4-BE49-F238E27FC236}">
                <a16:creationId xmlns:a16="http://schemas.microsoft.com/office/drawing/2014/main" id="{2B39A43B-4808-204E-4168-701F9F491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9" r="6480" b="8774"/>
          <a:stretch>
            <a:fillRect/>
          </a:stretch>
        </p:blipFill>
        <p:spPr bwMode="auto">
          <a:xfrm>
            <a:off x="6829117" y="1880266"/>
            <a:ext cx="4623743" cy="264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CED5998-A201-AA4A-D1F6-27A16532E667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D75F6C07-CCED-35F6-7A78-812C1AE27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B4CC210-0264-4E3A-784E-3C8860B46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bservation-tool_18366">
            <a:extLst>
              <a:ext uri="{FF2B5EF4-FFF2-40B4-BE49-F238E27FC236}">
                <a16:creationId xmlns:a16="http://schemas.microsoft.com/office/drawing/2014/main" id="{9C35944E-4D0B-F622-D96E-CF952D5A4EDC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A1DA9B-DC6A-AB26-54F5-322DCC654CE9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122E5FE-FBC4-FB74-8E37-C2929C415D11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C1F3B717-2210-5162-AE32-4919D1128040}"/>
              </a:ext>
            </a:extLst>
          </p:cNvPr>
          <p:cNvSpPr txBox="1"/>
          <p:nvPr/>
        </p:nvSpPr>
        <p:spPr>
          <a:xfrm>
            <a:off x="625475" y="1691690"/>
            <a:ext cx="5972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Medium" panose="00000600000000000000" pitchFamily="2" charset="0"/>
              </a:rPr>
              <a:t>Core Objectives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800CCDC-6732-9FD8-51E6-D80742DC522D}"/>
              </a:ext>
            </a:extLst>
          </p:cNvPr>
          <p:cNvSpPr txBox="1"/>
          <p:nvPr/>
        </p:nvSpPr>
        <p:spPr>
          <a:xfrm>
            <a:off x="636814" y="2676066"/>
            <a:ext cx="4956753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0000"/>
                </a:solidFill>
                <a:effectLst/>
                <a:latin typeface="+mj-ea"/>
                <a:ea typeface="+mj-ea"/>
              </a:rPr>
              <a:t>The main objective is to secure POC or annual prepaid contracts with a total value of at least $1.2M ARR during the 30 - minute English roadshow for international B2B customers.</a:t>
            </a:r>
            <a:endParaRPr lang="en-US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4D92C90-CCA7-D2F4-86A9-ED48D7863500}"/>
              </a:ext>
            </a:extLst>
          </p:cNvPr>
          <p:cNvSpPr txBox="1"/>
          <p:nvPr/>
        </p:nvSpPr>
        <p:spPr>
          <a:xfrm>
            <a:off x="625475" y="4949299"/>
            <a:ext cx="3009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Regular" panose="00000500000000000000" pitchFamily="2" charset="0"/>
              </a:rPr>
              <a:t>256K</a:t>
            </a:r>
          </a:p>
        </p:txBody>
      </p:sp>
      <p:grpSp>
        <p:nvGrpSpPr>
          <p:cNvPr id="18" name="Group 8">
            <a:extLst>
              <a:ext uri="{FF2B5EF4-FFF2-40B4-BE49-F238E27FC236}">
                <a16:creationId xmlns:a16="http://schemas.microsoft.com/office/drawing/2014/main" id="{4AB11B7F-54AE-B4F6-41A8-8EE41A2D6ADF}"/>
              </a:ext>
            </a:extLst>
          </p:cNvPr>
          <p:cNvGrpSpPr/>
          <p:nvPr/>
        </p:nvGrpSpPr>
        <p:grpSpPr>
          <a:xfrm>
            <a:off x="6784457" y="1796922"/>
            <a:ext cx="4754338" cy="3846417"/>
            <a:chOff x="8197975" y="3162300"/>
            <a:chExt cx="3300906" cy="2698862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B806CBE-DD1B-24DB-646A-F4A312FC6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7975" y="5173793"/>
              <a:ext cx="3300906" cy="306817"/>
            </a:xfrm>
            <a:custGeom>
              <a:avLst/>
              <a:gdLst>
                <a:gd name="T0" fmla="*/ 0 w 3667"/>
                <a:gd name="T1" fmla="*/ 0 h 334"/>
                <a:gd name="T2" fmla="*/ 0 w 3667"/>
                <a:gd name="T3" fmla="*/ 254 h 334"/>
                <a:gd name="T4" fmla="*/ 80 w 3667"/>
                <a:gd name="T5" fmla="*/ 334 h 334"/>
                <a:gd name="T6" fmla="*/ 3587 w 3667"/>
                <a:gd name="T7" fmla="*/ 334 h 334"/>
                <a:gd name="T8" fmla="*/ 3667 w 3667"/>
                <a:gd name="T9" fmla="*/ 254 h 334"/>
                <a:gd name="T10" fmla="*/ 3667 w 3667"/>
                <a:gd name="T11" fmla="*/ 0 h 334"/>
                <a:gd name="T12" fmla="*/ 0 w 3667"/>
                <a:gd name="T1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67" h="334">
                  <a:moveTo>
                    <a:pt x="0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0" y="298"/>
                    <a:pt x="36" y="334"/>
                    <a:pt x="80" y="334"/>
                  </a:cubicBezTo>
                  <a:cubicBezTo>
                    <a:pt x="3587" y="334"/>
                    <a:pt x="3587" y="334"/>
                    <a:pt x="3587" y="334"/>
                  </a:cubicBezTo>
                  <a:cubicBezTo>
                    <a:pt x="3631" y="334"/>
                    <a:pt x="3667" y="298"/>
                    <a:pt x="3667" y="254"/>
                  </a:cubicBezTo>
                  <a:cubicBezTo>
                    <a:pt x="3667" y="0"/>
                    <a:pt x="3667" y="0"/>
                    <a:pt x="3667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6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005368AA-E083-B921-5B3E-A2855D3F8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676" y="5480610"/>
              <a:ext cx="994316" cy="371180"/>
            </a:xfrm>
            <a:custGeom>
              <a:avLst/>
              <a:gdLst>
                <a:gd name="T0" fmla="*/ 1097 w 1105"/>
                <a:gd name="T1" fmla="*/ 396 h 404"/>
                <a:gd name="T2" fmla="*/ 963 w 1105"/>
                <a:gd name="T3" fmla="*/ 362 h 404"/>
                <a:gd name="T4" fmla="*/ 936 w 1105"/>
                <a:gd name="T5" fmla="*/ 302 h 404"/>
                <a:gd name="T6" fmla="*/ 919 w 1105"/>
                <a:gd name="T7" fmla="*/ 147 h 404"/>
                <a:gd name="T8" fmla="*/ 912 w 1105"/>
                <a:gd name="T9" fmla="*/ 0 h 404"/>
                <a:gd name="T10" fmla="*/ 193 w 1105"/>
                <a:gd name="T11" fmla="*/ 0 h 404"/>
                <a:gd name="T12" fmla="*/ 186 w 1105"/>
                <a:gd name="T13" fmla="*/ 151 h 404"/>
                <a:gd name="T14" fmla="*/ 164 w 1105"/>
                <a:gd name="T15" fmla="*/ 323 h 404"/>
                <a:gd name="T16" fmla="*/ 138 w 1105"/>
                <a:gd name="T17" fmla="*/ 362 h 404"/>
                <a:gd name="T18" fmla="*/ 7 w 1105"/>
                <a:gd name="T19" fmla="*/ 396 h 404"/>
                <a:gd name="T20" fmla="*/ 2 w 1105"/>
                <a:gd name="T21" fmla="*/ 398 h 404"/>
                <a:gd name="T22" fmla="*/ 0 w 1105"/>
                <a:gd name="T23" fmla="*/ 401 h 404"/>
                <a:gd name="T24" fmla="*/ 21 w 1105"/>
                <a:gd name="T25" fmla="*/ 404 h 404"/>
                <a:gd name="T26" fmla="*/ 52 w 1105"/>
                <a:gd name="T27" fmla="*/ 404 h 404"/>
                <a:gd name="T28" fmla="*/ 52 w 1105"/>
                <a:gd name="T29" fmla="*/ 404 h 404"/>
                <a:gd name="T30" fmla="*/ 1038 w 1105"/>
                <a:gd name="T31" fmla="*/ 404 h 404"/>
                <a:gd name="T32" fmla="*/ 1038 w 1105"/>
                <a:gd name="T33" fmla="*/ 404 h 404"/>
                <a:gd name="T34" fmla="*/ 1096 w 1105"/>
                <a:gd name="T35" fmla="*/ 404 h 404"/>
                <a:gd name="T36" fmla="*/ 1104 w 1105"/>
                <a:gd name="T37" fmla="*/ 401 h 404"/>
                <a:gd name="T38" fmla="*/ 1097 w 1105"/>
                <a:gd name="T39" fmla="*/ 39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5" h="404">
                  <a:moveTo>
                    <a:pt x="1097" y="396"/>
                  </a:moveTo>
                  <a:cubicBezTo>
                    <a:pt x="1097" y="396"/>
                    <a:pt x="977" y="365"/>
                    <a:pt x="963" y="362"/>
                  </a:cubicBezTo>
                  <a:cubicBezTo>
                    <a:pt x="944" y="360"/>
                    <a:pt x="936" y="302"/>
                    <a:pt x="936" y="302"/>
                  </a:cubicBezTo>
                  <a:cubicBezTo>
                    <a:pt x="925" y="229"/>
                    <a:pt x="921" y="177"/>
                    <a:pt x="919" y="147"/>
                  </a:cubicBezTo>
                  <a:cubicBezTo>
                    <a:pt x="917" y="118"/>
                    <a:pt x="912" y="0"/>
                    <a:pt x="912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88" y="128"/>
                    <a:pt x="186" y="151"/>
                  </a:cubicBezTo>
                  <a:cubicBezTo>
                    <a:pt x="186" y="173"/>
                    <a:pt x="171" y="285"/>
                    <a:pt x="164" y="323"/>
                  </a:cubicBezTo>
                  <a:cubicBezTo>
                    <a:pt x="156" y="361"/>
                    <a:pt x="138" y="362"/>
                    <a:pt x="138" y="362"/>
                  </a:cubicBezTo>
                  <a:cubicBezTo>
                    <a:pt x="7" y="396"/>
                    <a:pt x="7" y="396"/>
                    <a:pt x="7" y="396"/>
                  </a:cubicBezTo>
                  <a:cubicBezTo>
                    <a:pt x="2" y="398"/>
                    <a:pt x="2" y="398"/>
                    <a:pt x="2" y="398"/>
                  </a:cubicBezTo>
                  <a:cubicBezTo>
                    <a:pt x="0" y="400"/>
                    <a:pt x="0" y="400"/>
                    <a:pt x="0" y="401"/>
                  </a:cubicBezTo>
                  <a:cubicBezTo>
                    <a:pt x="2" y="404"/>
                    <a:pt x="21" y="404"/>
                    <a:pt x="21" y="404"/>
                  </a:cubicBezTo>
                  <a:cubicBezTo>
                    <a:pt x="52" y="404"/>
                    <a:pt x="52" y="404"/>
                    <a:pt x="52" y="404"/>
                  </a:cubicBezTo>
                  <a:cubicBezTo>
                    <a:pt x="52" y="404"/>
                    <a:pt x="52" y="404"/>
                    <a:pt x="52" y="404"/>
                  </a:cubicBezTo>
                  <a:cubicBezTo>
                    <a:pt x="1038" y="404"/>
                    <a:pt x="1038" y="404"/>
                    <a:pt x="1038" y="404"/>
                  </a:cubicBezTo>
                  <a:cubicBezTo>
                    <a:pt x="1038" y="404"/>
                    <a:pt x="1038" y="404"/>
                    <a:pt x="1038" y="404"/>
                  </a:cubicBezTo>
                  <a:cubicBezTo>
                    <a:pt x="1096" y="404"/>
                    <a:pt x="1096" y="404"/>
                    <a:pt x="1096" y="404"/>
                  </a:cubicBezTo>
                  <a:cubicBezTo>
                    <a:pt x="1102" y="404"/>
                    <a:pt x="1104" y="402"/>
                    <a:pt x="1104" y="401"/>
                  </a:cubicBezTo>
                  <a:cubicBezTo>
                    <a:pt x="1105" y="399"/>
                    <a:pt x="1097" y="396"/>
                    <a:pt x="1097" y="396"/>
                  </a:cubicBezTo>
                  <a:close/>
                </a:path>
              </a:pathLst>
            </a:custGeom>
            <a:solidFill>
              <a:srgbClr val="9397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4EB92EF1-04B1-7E80-6485-E3E6CCFC2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5450" y="5848665"/>
              <a:ext cx="996766" cy="12497"/>
            </a:xfrm>
            <a:custGeom>
              <a:avLst/>
              <a:gdLst>
                <a:gd name="T0" fmla="*/ 1106 w 1107"/>
                <a:gd name="T1" fmla="*/ 0 h 13"/>
                <a:gd name="T2" fmla="*/ 1105 w 1107"/>
                <a:gd name="T3" fmla="*/ 0 h 13"/>
                <a:gd name="T4" fmla="*/ 1097 w 1107"/>
                <a:gd name="T5" fmla="*/ 3 h 13"/>
                <a:gd name="T6" fmla="*/ 1039 w 1107"/>
                <a:gd name="T7" fmla="*/ 3 h 13"/>
                <a:gd name="T8" fmla="*/ 1039 w 1107"/>
                <a:gd name="T9" fmla="*/ 3 h 13"/>
                <a:gd name="T10" fmla="*/ 53 w 1107"/>
                <a:gd name="T11" fmla="*/ 3 h 13"/>
                <a:gd name="T12" fmla="*/ 53 w 1107"/>
                <a:gd name="T13" fmla="*/ 3 h 13"/>
                <a:gd name="T14" fmla="*/ 22 w 1107"/>
                <a:gd name="T15" fmla="*/ 3 h 13"/>
                <a:gd name="T16" fmla="*/ 1 w 1107"/>
                <a:gd name="T17" fmla="*/ 0 h 13"/>
                <a:gd name="T18" fmla="*/ 1 w 1107"/>
                <a:gd name="T19" fmla="*/ 0 h 13"/>
                <a:gd name="T20" fmla="*/ 7 w 1107"/>
                <a:gd name="T21" fmla="*/ 13 h 13"/>
                <a:gd name="T22" fmla="*/ 1095 w 1107"/>
                <a:gd name="T23" fmla="*/ 12 h 13"/>
                <a:gd name="T24" fmla="*/ 1106 w 110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7" h="13">
                  <a:moveTo>
                    <a:pt x="1106" y="0"/>
                  </a:moveTo>
                  <a:cubicBezTo>
                    <a:pt x="1105" y="0"/>
                    <a:pt x="1105" y="0"/>
                    <a:pt x="1105" y="0"/>
                  </a:cubicBezTo>
                  <a:cubicBezTo>
                    <a:pt x="1105" y="1"/>
                    <a:pt x="1103" y="3"/>
                    <a:pt x="1097" y="3"/>
                  </a:cubicBezTo>
                  <a:cubicBezTo>
                    <a:pt x="1039" y="3"/>
                    <a:pt x="1039" y="3"/>
                    <a:pt x="1039" y="3"/>
                  </a:cubicBezTo>
                  <a:cubicBezTo>
                    <a:pt x="1039" y="3"/>
                    <a:pt x="1039" y="3"/>
                    <a:pt x="1039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3" y="3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7" y="13"/>
                    <a:pt x="7" y="13"/>
                  </a:cubicBezTo>
                  <a:cubicBezTo>
                    <a:pt x="1095" y="12"/>
                    <a:pt x="1095" y="12"/>
                    <a:pt x="1095" y="12"/>
                  </a:cubicBezTo>
                  <a:cubicBezTo>
                    <a:pt x="1107" y="12"/>
                    <a:pt x="1106" y="0"/>
                    <a:pt x="1106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468D561C-6DEF-03C0-364A-2E968842A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676" y="5480609"/>
              <a:ext cx="994316" cy="371180"/>
            </a:xfrm>
            <a:custGeom>
              <a:avLst/>
              <a:gdLst>
                <a:gd name="T0" fmla="*/ 1097 w 1105"/>
                <a:gd name="T1" fmla="*/ 396 h 404"/>
                <a:gd name="T2" fmla="*/ 963 w 1105"/>
                <a:gd name="T3" fmla="*/ 362 h 404"/>
                <a:gd name="T4" fmla="*/ 936 w 1105"/>
                <a:gd name="T5" fmla="*/ 302 h 404"/>
                <a:gd name="T6" fmla="*/ 919 w 1105"/>
                <a:gd name="T7" fmla="*/ 147 h 404"/>
                <a:gd name="T8" fmla="*/ 912 w 1105"/>
                <a:gd name="T9" fmla="*/ 0 h 404"/>
                <a:gd name="T10" fmla="*/ 193 w 1105"/>
                <a:gd name="T11" fmla="*/ 0 h 404"/>
                <a:gd name="T12" fmla="*/ 186 w 1105"/>
                <a:gd name="T13" fmla="*/ 151 h 404"/>
                <a:gd name="T14" fmla="*/ 164 w 1105"/>
                <a:gd name="T15" fmla="*/ 323 h 404"/>
                <a:gd name="T16" fmla="*/ 138 w 1105"/>
                <a:gd name="T17" fmla="*/ 362 h 404"/>
                <a:gd name="T18" fmla="*/ 7 w 1105"/>
                <a:gd name="T19" fmla="*/ 396 h 404"/>
                <a:gd name="T20" fmla="*/ 2 w 1105"/>
                <a:gd name="T21" fmla="*/ 398 h 404"/>
                <a:gd name="T22" fmla="*/ 0 w 1105"/>
                <a:gd name="T23" fmla="*/ 401 h 404"/>
                <a:gd name="T24" fmla="*/ 21 w 1105"/>
                <a:gd name="T25" fmla="*/ 404 h 404"/>
                <a:gd name="T26" fmla="*/ 52 w 1105"/>
                <a:gd name="T27" fmla="*/ 404 h 404"/>
                <a:gd name="T28" fmla="*/ 52 w 1105"/>
                <a:gd name="T29" fmla="*/ 404 h 404"/>
                <a:gd name="T30" fmla="*/ 1038 w 1105"/>
                <a:gd name="T31" fmla="*/ 404 h 404"/>
                <a:gd name="T32" fmla="*/ 1038 w 1105"/>
                <a:gd name="T33" fmla="*/ 404 h 404"/>
                <a:gd name="T34" fmla="*/ 1096 w 1105"/>
                <a:gd name="T35" fmla="*/ 404 h 404"/>
                <a:gd name="T36" fmla="*/ 1104 w 1105"/>
                <a:gd name="T37" fmla="*/ 401 h 404"/>
                <a:gd name="T38" fmla="*/ 1097 w 1105"/>
                <a:gd name="T39" fmla="*/ 396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5" h="404">
                  <a:moveTo>
                    <a:pt x="1097" y="396"/>
                  </a:moveTo>
                  <a:cubicBezTo>
                    <a:pt x="1097" y="396"/>
                    <a:pt x="977" y="365"/>
                    <a:pt x="963" y="362"/>
                  </a:cubicBezTo>
                  <a:cubicBezTo>
                    <a:pt x="944" y="360"/>
                    <a:pt x="936" y="302"/>
                    <a:pt x="936" y="302"/>
                  </a:cubicBezTo>
                  <a:cubicBezTo>
                    <a:pt x="925" y="229"/>
                    <a:pt x="921" y="177"/>
                    <a:pt x="919" y="147"/>
                  </a:cubicBezTo>
                  <a:cubicBezTo>
                    <a:pt x="917" y="118"/>
                    <a:pt x="912" y="0"/>
                    <a:pt x="912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88" y="128"/>
                    <a:pt x="186" y="151"/>
                  </a:cubicBezTo>
                  <a:cubicBezTo>
                    <a:pt x="186" y="173"/>
                    <a:pt x="171" y="285"/>
                    <a:pt x="164" y="323"/>
                  </a:cubicBezTo>
                  <a:cubicBezTo>
                    <a:pt x="156" y="361"/>
                    <a:pt x="138" y="362"/>
                    <a:pt x="138" y="362"/>
                  </a:cubicBezTo>
                  <a:cubicBezTo>
                    <a:pt x="7" y="396"/>
                    <a:pt x="7" y="396"/>
                    <a:pt x="7" y="396"/>
                  </a:cubicBezTo>
                  <a:cubicBezTo>
                    <a:pt x="2" y="398"/>
                    <a:pt x="2" y="398"/>
                    <a:pt x="2" y="398"/>
                  </a:cubicBezTo>
                  <a:cubicBezTo>
                    <a:pt x="0" y="400"/>
                    <a:pt x="0" y="400"/>
                    <a:pt x="0" y="401"/>
                  </a:cubicBezTo>
                  <a:cubicBezTo>
                    <a:pt x="2" y="404"/>
                    <a:pt x="21" y="404"/>
                    <a:pt x="21" y="404"/>
                  </a:cubicBezTo>
                  <a:cubicBezTo>
                    <a:pt x="52" y="404"/>
                    <a:pt x="52" y="404"/>
                    <a:pt x="52" y="404"/>
                  </a:cubicBezTo>
                  <a:cubicBezTo>
                    <a:pt x="52" y="404"/>
                    <a:pt x="52" y="404"/>
                    <a:pt x="52" y="404"/>
                  </a:cubicBezTo>
                  <a:cubicBezTo>
                    <a:pt x="1038" y="404"/>
                    <a:pt x="1038" y="404"/>
                    <a:pt x="1038" y="404"/>
                  </a:cubicBezTo>
                  <a:cubicBezTo>
                    <a:pt x="1038" y="404"/>
                    <a:pt x="1038" y="404"/>
                    <a:pt x="1038" y="404"/>
                  </a:cubicBezTo>
                  <a:cubicBezTo>
                    <a:pt x="1096" y="404"/>
                    <a:pt x="1096" y="404"/>
                    <a:pt x="1096" y="404"/>
                  </a:cubicBezTo>
                  <a:cubicBezTo>
                    <a:pt x="1102" y="404"/>
                    <a:pt x="1104" y="402"/>
                    <a:pt x="1104" y="401"/>
                  </a:cubicBezTo>
                  <a:cubicBezTo>
                    <a:pt x="1105" y="399"/>
                    <a:pt x="1097" y="396"/>
                    <a:pt x="1097" y="39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BD99D91B-1B9A-EC68-A3F1-05A0ED1533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7975" y="3162300"/>
              <a:ext cx="3300906" cy="2011493"/>
            </a:xfrm>
            <a:custGeom>
              <a:avLst/>
              <a:gdLst>
                <a:gd name="T0" fmla="*/ 3587 w 3667"/>
                <a:gd name="T1" fmla="*/ 0 h 2191"/>
                <a:gd name="T2" fmla="*/ 80 w 3667"/>
                <a:gd name="T3" fmla="*/ 0 h 2191"/>
                <a:gd name="T4" fmla="*/ 0 w 3667"/>
                <a:gd name="T5" fmla="*/ 80 h 2191"/>
                <a:gd name="T6" fmla="*/ 0 w 3667"/>
                <a:gd name="T7" fmla="*/ 2191 h 2191"/>
                <a:gd name="T8" fmla="*/ 3667 w 3667"/>
                <a:gd name="T9" fmla="*/ 2191 h 2191"/>
                <a:gd name="T10" fmla="*/ 3667 w 3667"/>
                <a:gd name="T11" fmla="*/ 80 h 2191"/>
                <a:gd name="T12" fmla="*/ 3587 w 3667"/>
                <a:gd name="T13" fmla="*/ 0 h 2191"/>
                <a:gd name="T14" fmla="*/ 3512 w 3667"/>
                <a:gd name="T15" fmla="*/ 2047 h 2191"/>
                <a:gd name="T16" fmla="*/ 155 w 3667"/>
                <a:gd name="T17" fmla="*/ 2047 h 2191"/>
                <a:gd name="T18" fmla="*/ 155 w 3667"/>
                <a:gd name="T19" fmla="*/ 145 h 2191"/>
                <a:gd name="T20" fmla="*/ 3512 w 3667"/>
                <a:gd name="T21" fmla="*/ 145 h 2191"/>
                <a:gd name="T22" fmla="*/ 3512 w 3667"/>
                <a:gd name="T23" fmla="*/ 2047 h 2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67" h="2191">
                  <a:moveTo>
                    <a:pt x="358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2191"/>
                    <a:pt x="0" y="2191"/>
                    <a:pt x="0" y="2191"/>
                  </a:cubicBezTo>
                  <a:cubicBezTo>
                    <a:pt x="3667" y="2191"/>
                    <a:pt x="3667" y="2191"/>
                    <a:pt x="3667" y="2191"/>
                  </a:cubicBezTo>
                  <a:cubicBezTo>
                    <a:pt x="3667" y="80"/>
                    <a:pt x="3667" y="80"/>
                    <a:pt x="3667" y="80"/>
                  </a:cubicBezTo>
                  <a:cubicBezTo>
                    <a:pt x="3667" y="36"/>
                    <a:pt x="3631" y="0"/>
                    <a:pt x="3587" y="0"/>
                  </a:cubicBezTo>
                  <a:close/>
                  <a:moveTo>
                    <a:pt x="3512" y="2047"/>
                  </a:moveTo>
                  <a:cubicBezTo>
                    <a:pt x="155" y="2047"/>
                    <a:pt x="155" y="2047"/>
                    <a:pt x="155" y="2047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3512" y="145"/>
                    <a:pt x="3512" y="145"/>
                    <a:pt x="3512" y="145"/>
                  </a:cubicBezTo>
                  <a:lnTo>
                    <a:pt x="3512" y="204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308F627C-BDD1-0042-172F-3BB9BBF9A3F9}"/>
              </a:ext>
            </a:extLst>
          </p:cNvPr>
          <p:cNvSpPr txBox="1"/>
          <p:nvPr/>
        </p:nvSpPr>
        <p:spPr>
          <a:xfrm>
            <a:off x="636814" y="3766532"/>
            <a:ext cx="4956753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0000"/>
                </a:solidFill>
                <a:effectLst/>
                <a:latin typeface="+mj-ea"/>
                <a:ea typeface="+mj-ea"/>
              </a:rPr>
              <a:t>Clearly demonstrate the return on investment (ROI) to customers within 30 minutes, along with a path to ESG compliance, to convince them of the value of the solution.</a:t>
            </a:r>
          </a:p>
        </p:txBody>
      </p:sp>
    </p:spTree>
    <p:extLst>
      <p:ext uri="{BB962C8B-B14F-4D97-AF65-F5344CB8AC3E}">
        <p14:creationId xmlns:p14="http://schemas.microsoft.com/office/powerpoint/2010/main" val="374057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n standing in front of people sitting beside table with laptop computers">
            <a:extLst>
              <a:ext uri="{FF2B5EF4-FFF2-40B4-BE49-F238E27FC236}">
                <a16:creationId xmlns:a16="http://schemas.microsoft.com/office/drawing/2014/main" id="{852CD95B-714B-54BA-99BB-C0362D4359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9" b="8774"/>
          <a:stretch>
            <a:fillRect/>
          </a:stretch>
        </p:blipFill>
        <p:spPr bwMode="auto">
          <a:xfrm>
            <a:off x="588300" y="3817621"/>
            <a:ext cx="3753365" cy="200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4">
            <a:extLst>
              <a:ext uri="{FF2B5EF4-FFF2-40B4-BE49-F238E27FC236}">
                <a16:creationId xmlns:a16="http://schemas.microsoft.com/office/drawing/2014/main" id="{5297074C-7170-176F-BA13-035CBB2AC1E5}"/>
              </a:ext>
            </a:extLst>
          </p:cNvPr>
          <p:cNvSpPr/>
          <p:nvPr/>
        </p:nvSpPr>
        <p:spPr>
          <a:xfrm>
            <a:off x="520033" y="2369476"/>
            <a:ext cx="4908144" cy="1174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+mj-ea"/>
                <a:ea typeface="+mj-ea"/>
                <a:cs typeface="Poppins" panose="00000500000000000000" pitchFamily="2" charset="0"/>
              </a:rPr>
              <a:t>Each module in the presentation has a specific time allocation, for example, the Hook module takes 2 minutes, and the Situation module takes 3 minutes, ensuring a well - paced and comprehensive presentation.</a:t>
            </a:r>
            <a:endParaRPr lang="en-US" sz="1200" dirty="0">
              <a:latin typeface="+mj-ea"/>
              <a:ea typeface="+mj-ea"/>
              <a:cs typeface="Poppins" panose="00000500000000000000" pitchFamily="2" charset="0"/>
            </a:endParaRPr>
          </a:p>
        </p:txBody>
      </p:sp>
      <p:sp>
        <p:nvSpPr>
          <p:cNvPr id="3" name="TextBox 35">
            <a:extLst>
              <a:ext uri="{FF2B5EF4-FFF2-40B4-BE49-F238E27FC236}">
                <a16:creationId xmlns:a16="http://schemas.microsoft.com/office/drawing/2014/main" id="{9C9B03CC-D9C3-1786-39A4-DF6ABF76FD85}"/>
              </a:ext>
            </a:extLst>
          </p:cNvPr>
          <p:cNvSpPr txBox="1"/>
          <p:nvPr/>
        </p:nvSpPr>
        <p:spPr>
          <a:xfrm>
            <a:off x="483376" y="1619852"/>
            <a:ext cx="4349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SemiBold" panose="00000700000000000000" pitchFamily="2" charset="0"/>
              </a:rPr>
              <a:t>Market Analysis</a:t>
            </a:r>
          </a:p>
        </p:txBody>
      </p:sp>
      <p:cxnSp>
        <p:nvCxnSpPr>
          <p:cNvPr id="4" name="Straight Arrow Connector 37">
            <a:extLst>
              <a:ext uri="{FF2B5EF4-FFF2-40B4-BE49-F238E27FC236}">
                <a16:creationId xmlns:a16="http://schemas.microsoft.com/office/drawing/2014/main" id="{2DC11B47-637F-A06E-B5BC-977C54570C1B}"/>
              </a:ext>
            </a:extLst>
          </p:cNvPr>
          <p:cNvCxnSpPr>
            <a:cxnSpLocks/>
          </p:cNvCxnSpPr>
          <p:nvPr/>
        </p:nvCxnSpPr>
        <p:spPr>
          <a:xfrm>
            <a:off x="5428177" y="4335060"/>
            <a:ext cx="2172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aphic 32" descr="Handshake">
            <a:extLst>
              <a:ext uri="{FF2B5EF4-FFF2-40B4-BE49-F238E27FC236}">
                <a16:creationId xmlns:a16="http://schemas.microsoft.com/office/drawing/2014/main" id="{3BC77F8B-F00B-1B00-FCA5-8CA8771CD177}"/>
              </a:ext>
            </a:extLst>
          </p:cNvPr>
          <p:cNvGrpSpPr/>
          <p:nvPr/>
        </p:nvGrpSpPr>
        <p:grpSpPr>
          <a:xfrm>
            <a:off x="6888080" y="1727979"/>
            <a:ext cx="565330" cy="565330"/>
            <a:chOff x="5938800" y="3271800"/>
            <a:chExt cx="914400" cy="9144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500000" scaled="0"/>
          </a:gradFill>
        </p:grpSpPr>
        <p:sp>
          <p:nvSpPr>
            <p:cNvPr id="6" name="Freeform: Shape 44">
              <a:extLst>
                <a:ext uri="{FF2B5EF4-FFF2-40B4-BE49-F238E27FC236}">
                  <a16:creationId xmlns:a16="http://schemas.microsoft.com/office/drawing/2014/main" id="{817DEE39-496C-4EE4-5CDD-BD3B18155E50}"/>
                </a:ext>
              </a:extLst>
            </p:cNvPr>
            <p:cNvSpPr/>
            <p:nvPr/>
          </p:nvSpPr>
          <p:spPr>
            <a:xfrm>
              <a:off x="6345821" y="3880751"/>
              <a:ext cx="74640" cy="80658"/>
            </a:xfrm>
            <a:custGeom>
              <a:avLst/>
              <a:gdLst>
                <a:gd name="connsiteX0" fmla="*/ 20651 w 74640"/>
                <a:gd name="connsiteY0" fmla="*/ 80659 h 80658"/>
                <a:gd name="connsiteX1" fmla="*/ 6364 w 74640"/>
                <a:gd name="connsiteY1" fmla="*/ 75896 h 80658"/>
                <a:gd name="connsiteX2" fmla="*/ 4459 w 74640"/>
                <a:gd name="connsiteY2" fmla="*/ 49226 h 80658"/>
                <a:gd name="connsiteX3" fmla="*/ 41606 w 74640"/>
                <a:gd name="connsiteY3" fmla="*/ 6364 h 80658"/>
                <a:gd name="connsiteX4" fmla="*/ 68276 w 74640"/>
                <a:gd name="connsiteY4" fmla="*/ 4459 h 80658"/>
                <a:gd name="connsiteX5" fmla="*/ 70181 w 74640"/>
                <a:gd name="connsiteY5" fmla="*/ 31129 h 80658"/>
                <a:gd name="connsiteX6" fmla="*/ 33034 w 74640"/>
                <a:gd name="connsiteY6" fmla="*/ 73991 h 80658"/>
                <a:gd name="connsiteX7" fmla="*/ 20651 w 74640"/>
                <a:gd name="connsiteY7" fmla="*/ 80659 h 8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640" h="80658">
                  <a:moveTo>
                    <a:pt x="20651" y="80659"/>
                  </a:moveTo>
                  <a:cubicBezTo>
                    <a:pt x="15889" y="80659"/>
                    <a:pt x="10174" y="79706"/>
                    <a:pt x="6364" y="75896"/>
                  </a:cubicBezTo>
                  <a:cubicBezTo>
                    <a:pt x="-1256" y="69229"/>
                    <a:pt x="-2209" y="56846"/>
                    <a:pt x="4459" y="49226"/>
                  </a:cubicBezTo>
                  <a:lnTo>
                    <a:pt x="41606" y="6364"/>
                  </a:lnTo>
                  <a:cubicBezTo>
                    <a:pt x="48274" y="-1256"/>
                    <a:pt x="60656" y="-2209"/>
                    <a:pt x="68276" y="4459"/>
                  </a:cubicBezTo>
                  <a:cubicBezTo>
                    <a:pt x="75896" y="11126"/>
                    <a:pt x="76849" y="23509"/>
                    <a:pt x="70181" y="31129"/>
                  </a:cubicBezTo>
                  <a:lnTo>
                    <a:pt x="33034" y="73991"/>
                  </a:lnTo>
                  <a:cubicBezTo>
                    <a:pt x="30176" y="77801"/>
                    <a:pt x="25414" y="79706"/>
                    <a:pt x="20651" y="806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45">
              <a:extLst>
                <a:ext uri="{FF2B5EF4-FFF2-40B4-BE49-F238E27FC236}">
                  <a16:creationId xmlns:a16="http://schemas.microsoft.com/office/drawing/2014/main" id="{0EFC7286-AA06-B156-FB9D-C8D4111BD286}"/>
                </a:ext>
              </a:extLst>
            </p:cNvPr>
            <p:cNvSpPr/>
            <p:nvPr/>
          </p:nvSpPr>
          <p:spPr>
            <a:xfrm>
              <a:off x="6282491" y="3842186"/>
              <a:ext cx="90810" cy="97554"/>
            </a:xfrm>
            <a:custGeom>
              <a:avLst/>
              <a:gdLst>
                <a:gd name="connsiteX0" fmla="*/ 25879 w 90810"/>
                <a:gd name="connsiteY0" fmla="*/ 97316 h 97554"/>
                <a:gd name="connsiteX1" fmla="*/ 7781 w 90810"/>
                <a:gd name="connsiteY1" fmla="*/ 91601 h 97554"/>
                <a:gd name="connsiteX2" fmla="*/ 5876 w 90810"/>
                <a:gd name="connsiteY2" fmla="*/ 58264 h 97554"/>
                <a:gd name="connsiteX3" fmla="*/ 49691 w 90810"/>
                <a:gd name="connsiteY3" fmla="*/ 7781 h 97554"/>
                <a:gd name="connsiteX4" fmla="*/ 83029 w 90810"/>
                <a:gd name="connsiteY4" fmla="*/ 5876 h 97554"/>
                <a:gd name="connsiteX5" fmla="*/ 84934 w 90810"/>
                <a:gd name="connsiteY5" fmla="*/ 39214 h 97554"/>
                <a:gd name="connsiteX6" fmla="*/ 41119 w 90810"/>
                <a:gd name="connsiteY6" fmla="*/ 89696 h 97554"/>
                <a:gd name="connsiteX7" fmla="*/ 25879 w 90810"/>
                <a:gd name="connsiteY7" fmla="*/ 97316 h 9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810" h="97554">
                  <a:moveTo>
                    <a:pt x="25879" y="97316"/>
                  </a:moveTo>
                  <a:cubicBezTo>
                    <a:pt x="19211" y="98269"/>
                    <a:pt x="13496" y="96364"/>
                    <a:pt x="7781" y="91601"/>
                  </a:cubicBezTo>
                  <a:cubicBezTo>
                    <a:pt x="-1744" y="83029"/>
                    <a:pt x="-2696" y="67789"/>
                    <a:pt x="5876" y="58264"/>
                  </a:cubicBezTo>
                  <a:lnTo>
                    <a:pt x="49691" y="7781"/>
                  </a:lnTo>
                  <a:cubicBezTo>
                    <a:pt x="58264" y="-1744"/>
                    <a:pt x="73504" y="-2696"/>
                    <a:pt x="83029" y="5876"/>
                  </a:cubicBezTo>
                  <a:cubicBezTo>
                    <a:pt x="92554" y="14449"/>
                    <a:pt x="93506" y="29689"/>
                    <a:pt x="84934" y="39214"/>
                  </a:cubicBezTo>
                  <a:lnTo>
                    <a:pt x="41119" y="89696"/>
                  </a:lnTo>
                  <a:cubicBezTo>
                    <a:pt x="37309" y="94459"/>
                    <a:pt x="31594" y="97316"/>
                    <a:pt x="25879" y="97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46">
              <a:extLst>
                <a:ext uri="{FF2B5EF4-FFF2-40B4-BE49-F238E27FC236}">
                  <a16:creationId xmlns:a16="http://schemas.microsoft.com/office/drawing/2014/main" id="{A918EAFD-0442-0B70-361A-9E99E71E025E}"/>
                </a:ext>
              </a:extLst>
            </p:cNvPr>
            <p:cNvSpPr/>
            <p:nvPr/>
          </p:nvSpPr>
          <p:spPr>
            <a:xfrm>
              <a:off x="6217666" y="3797364"/>
              <a:ext cx="100443" cy="107078"/>
            </a:xfrm>
            <a:custGeom>
              <a:avLst/>
              <a:gdLst>
                <a:gd name="connsiteX0" fmla="*/ 30696 w 100443"/>
                <a:gd name="connsiteY0" fmla="*/ 106896 h 107078"/>
                <a:gd name="connsiteX1" fmla="*/ 9741 w 100443"/>
                <a:gd name="connsiteY1" fmla="*/ 100228 h 107078"/>
                <a:gd name="connsiteX2" fmla="*/ 6883 w 100443"/>
                <a:gd name="connsiteY2" fmla="*/ 60223 h 107078"/>
                <a:gd name="connsiteX3" fmla="*/ 50698 w 100443"/>
                <a:gd name="connsiteY3" fmla="*/ 9741 h 107078"/>
                <a:gd name="connsiteX4" fmla="*/ 90703 w 100443"/>
                <a:gd name="connsiteY4" fmla="*/ 6883 h 107078"/>
                <a:gd name="connsiteX5" fmla="*/ 93561 w 100443"/>
                <a:gd name="connsiteY5" fmla="*/ 46888 h 107078"/>
                <a:gd name="connsiteX6" fmla="*/ 49746 w 100443"/>
                <a:gd name="connsiteY6" fmla="*/ 97371 h 107078"/>
                <a:gd name="connsiteX7" fmla="*/ 30696 w 100443"/>
                <a:gd name="connsiteY7" fmla="*/ 106896 h 10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43" h="107078">
                  <a:moveTo>
                    <a:pt x="30696" y="106896"/>
                  </a:moveTo>
                  <a:cubicBezTo>
                    <a:pt x="23076" y="107848"/>
                    <a:pt x="15456" y="104991"/>
                    <a:pt x="9741" y="100228"/>
                  </a:cubicBezTo>
                  <a:cubicBezTo>
                    <a:pt x="-1689" y="89751"/>
                    <a:pt x="-3594" y="71653"/>
                    <a:pt x="6883" y="60223"/>
                  </a:cubicBezTo>
                  <a:lnTo>
                    <a:pt x="50698" y="9741"/>
                  </a:lnTo>
                  <a:cubicBezTo>
                    <a:pt x="61176" y="-1689"/>
                    <a:pt x="79273" y="-3594"/>
                    <a:pt x="90703" y="6883"/>
                  </a:cubicBezTo>
                  <a:cubicBezTo>
                    <a:pt x="102133" y="17361"/>
                    <a:pt x="104038" y="35458"/>
                    <a:pt x="93561" y="46888"/>
                  </a:cubicBezTo>
                  <a:lnTo>
                    <a:pt x="49746" y="97371"/>
                  </a:lnTo>
                  <a:cubicBezTo>
                    <a:pt x="44983" y="103086"/>
                    <a:pt x="37363" y="106896"/>
                    <a:pt x="30696" y="1068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47">
              <a:extLst>
                <a:ext uri="{FF2B5EF4-FFF2-40B4-BE49-F238E27FC236}">
                  <a16:creationId xmlns:a16="http://schemas.microsoft.com/office/drawing/2014/main" id="{0129ACB3-A2C5-EC7C-0120-C19ED37B1FF2}"/>
                </a:ext>
              </a:extLst>
            </p:cNvPr>
            <p:cNvSpPr/>
            <p:nvPr/>
          </p:nvSpPr>
          <p:spPr>
            <a:xfrm>
              <a:off x="6148134" y="3755454"/>
              <a:ext cx="107111" cy="113745"/>
            </a:xfrm>
            <a:custGeom>
              <a:avLst/>
              <a:gdLst>
                <a:gd name="connsiteX0" fmla="*/ 30696 w 107111"/>
                <a:gd name="connsiteY0" fmla="*/ 113563 h 113745"/>
                <a:gd name="connsiteX1" fmla="*/ 9741 w 107111"/>
                <a:gd name="connsiteY1" fmla="*/ 106896 h 113745"/>
                <a:gd name="connsiteX2" fmla="*/ 6883 w 107111"/>
                <a:gd name="connsiteY2" fmla="*/ 66891 h 113745"/>
                <a:gd name="connsiteX3" fmla="*/ 57366 w 107111"/>
                <a:gd name="connsiteY3" fmla="*/ 9741 h 113745"/>
                <a:gd name="connsiteX4" fmla="*/ 97371 w 107111"/>
                <a:gd name="connsiteY4" fmla="*/ 6883 h 113745"/>
                <a:gd name="connsiteX5" fmla="*/ 100228 w 107111"/>
                <a:gd name="connsiteY5" fmla="*/ 46888 h 113745"/>
                <a:gd name="connsiteX6" fmla="*/ 49746 w 107111"/>
                <a:gd name="connsiteY6" fmla="*/ 104038 h 113745"/>
                <a:gd name="connsiteX7" fmla="*/ 30696 w 107111"/>
                <a:gd name="connsiteY7" fmla="*/ 113563 h 11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111" h="113745">
                  <a:moveTo>
                    <a:pt x="30696" y="113563"/>
                  </a:moveTo>
                  <a:cubicBezTo>
                    <a:pt x="23076" y="114516"/>
                    <a:pt x="15456" y="111658"/>
                    <a:pt x="9741" y="106896"/>
                  </a:cubicBezTo>
                  <a:cubicBezTo>
                    <a:pt x="-1689" y="96418"/>
                    <a:pt x="-3594" y="78321"/>
                    <a:pt x="6883" y="66891"/>
                  </a:cubicBezTo>
                  <a:lnTo>
                    <a:pt x="57366" y="9741"/>
                  </a:lnTo>
                  <a:cubicBezTo>
                    <a:pt x="67843" y="-1689"/>
                    <a:pt x="85941" y="-3594"/>
                    <a:pt x="97371" y="6883"/>
                  </a:cubicBezTo>
                  <a:cubicBezTo>
                    <a:pt x="108801" y="17361"/>
                    <a:pt x="110706" y="35458"/>
                    <a:pt x="100228" y="46888"/>
                  </a:cubicBezTo>
                  <a:lnTo>
                    <a:pt x="49746" y="104038"/>
                  </a:lnTo>
                  <a:cubicBezTo>
                    <a:pt x="44031" y="109753"/>
                    <a:pt x="37363" y="112611"/>
                    <a:pt x="30696" y="1135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48">
              <a:extLst>
                <a:ext uri="{FF2B5EF4-FFF2-40B4-BE49-F238E27FC236}">
                  <a16:creationId xmlns:a16="http://schemas.microsoft.com/office/drawing/2014/main" id="{05216C9A-8B9B-ABFE-FEB0-4AEB2FE9D5C9}"/>
                </a:ext>
              </a:extLst>
            </p:cNvPr>
            <p:cNvSpPr/>
            <p:nvPr/>
          </p:nvSpPr>
          <p:spPr>
            <a:xfrm>
              <a:off x="5982614" y="3480397"/>
              <a:ext cx="190574" cy="226769"/>
            </a:xfrm>
            <a:custGeom>
              <a:avLst/>
              <a:gdLst>
                <a:gd name="connsiteX0" fmla="*/ 0 w 190574"/>
                <a:gd name="connsiteY0" fmla="*/ 179070 h 226769"/>
                <a:gd name="connsiteX1" fmla="*/ 73343 w 190574"/>
                <a:gd name="connsiteY1" fmla="*/ 223838 h 226769"/>
                <a:gd name="connsiteX2" fmla="*/ 99060 w 190574"/>
                <a:gd name="connsiteY2" fmla="*/ 217170 h 226769"/>
                <a:gd name="connsiteX3" fmla="*/ 187643 w 190574"/>
                <a:gd name="connsiteY3" fmla="*/ 70485 h 226769"/>
                <a:gd name="connsiteX4" fmla="*/ 180975 w 190574"/>
                <a:gd name="connsiteY4" fmla="*/ 44768 h 226769"/>
                <a:gd name="connsiteX5" fmla="*/ 108585 w 190574"/>
                <a:gd name="connsiteY5" fmla="*/ 0 h 226769"/>
                <a:gd name="connsiteX6" fmla="*/ 0 w 190574"/>
                <a:gd name="connsiteY6" fmla="*/ 179070 h 22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74" h="226769">
                  <a:moveTo>
                    <a:pt x="0" y="179070"/>
                  </a:moveTo>
                  <a:lnTo>
                    <a:pt x="73343" y="223838"/>
                  </a:lnTo>
                  <a:cubicBezTo>
                    <a:pt x="81915" y="229553"/>
                    <a:pt x="94298" y="226695"/>
                    <a:pt x="99060" y="217170"/>
                  </a:cubicBezTo>
                  <a:lnTo>
                    <a:pt x="187643" y="70485"/>
                  </a:lnTo>
                  <a:cubicBezTo>
                    <a:pt x="193358" y="61913"/>
                    <a:pt x="190500" y="49530"/>
                    <a:pt x="180975" y="44768"/>
                  </a:cubicBezTo>
                  <a:lnTo>
                    <a:pt x="108585" y="0"/>
                  </a:lnTo>
                  <a:lnTo>
                    <a:pt x="0" y="179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49">
              <a:extLst>
                <a:ext uri="{FF2B5EF4-FFF2-40B4-BE49-F238E27FC236}">
                  <a16:creationId xmlns:a16="http://schemas.microsoft.com/office/drawing/2014/main" id="{2C48A2F4-9571-BAF3-E925-8EDD7B8739AB}"/>
                </a:ext>
              </a:extLst>
            </p:cNvPr>
            <p:cNvSpPr/>
            <p:nvPr/>
          </p:nvSpPr>
          <p:spPr>
            <a:xfrm>
              <a:off x="6099772" y="3566122"/>
              <a:ext cx="510700" cy="409759"/>
            </a:xfrm>
            <a:custGeom>
              <a:avLst/>
              <a:gdLst>
                <a:gd name="connsiteX0" fmla="*/ 500063 w 510700"/>
                <a:gd name="connsiteY0" fmla="*/ 218123 h 409759"/>
                <a:gd name="connsiteX1" fmla="*/ 346710 w 510700"/>
                <a:gd name="connsiteY1" fmla="*/ 86678 h 409759"/>
                <a:gd name="connsiteX2" fmla="*/ 336233 w 510700"/>
                <a:gd name="connsiteY2" fmla="*/ 77153 h 409759"/>
                <a:gd name="connsiteX3" fmla="*/ 270510 w 510700"/>
                <a:gd name="connsiteY3" fmla="*/ 152400 h 409759"/>
                <a:gd name="connsiteX4" fmla="*/ 232410 w 510700"/>
                <a:gd name="connsiteY4" fmla="*/ 171450 h 409759"/>
                <a:gd name="connsiteX5" fmla="*/ 227648 w 510700"/>
                <a:gd name="connsiteY5" fmla="*/ 171450 h 409759"/>
                <a:gd name="connsiteX6" fmla="*/ 190500 w 510700"/>
                <a:gd name="connsiteY6" fmla="*/ 157163 h 409759"/>
                <a:gd name="connsiteX7" fmla="*/ 184785 w 510700"/>
                <a:gd name="connsiteY7" fmla="*/ 76200 h 409759"/>
                <a:gd name="connsiteX8" fmla="*/ 240983 w 510700"/>
                <a:gd name="connsiteY8" fmla="*/ 11430 h 409759"/>
                <a:gd name="connsiteX9" fmla="*/ 82868 w 510700"/>
                <a:gd name="connsiteY9" fmla="*/ 0 h 409759"/>
                <a:gd name="connsiteX10" fmla="*/ 0 w 510700"/>
                <a:gd name="connsiteY10" fmla="*/ 137160 h 409759"/>
                <a:gd name="connsiteX11" fmla="*/ 64770 w 510700"/>
                <a:gd name="connsiteY11" fmla="*/ 212408 h 409759"/>
                <a:gd name="connsiteX12" fmla="*/ 89535 w 510700"/>
                <a:gd name="connsiteY12" fmla="*/ 183833 h 409759"/>
                <a:gd name="connsiteX13" fmla="*/ 125730 w 510700"/>
                <a:gd name="connsiteY13" fmla="*/ 167640 h 409759"/>
                <a:gd name="connsiteX14" fmla="*/ 125730 w 510700"/>
                <a:gd name="connsiteY14" fmla="*/ 167640 h 409759"/>
                <a:gd name="connsiteX15" fmla="*/ 157163 w 510700"/>
                <a:gd name="connsiteY15" fmla="*/ 179070 h 409759"/>
                <a:gd name="connsiteX16" fmla="*/ 173355 w 510700"/>
                <a:gd name="connsiteY16" fmla="*/ 213360 h 409759"/>
                <a:gd name="connsiteX17" fmla="*/ 189548 w 510700"/>
                <a:gd name="connsiteY17" fmla="*/ 210503 h 409759"/>
                <a:gd name="connsiteX18" fmla="*/ 220980 w 510700"/>
                <a:gd name="connsiteY18" fmla="*/ 221933 h 409759"/>
                <a:gd name="connsiteX19" fmla="*/ 237173 w 510700"/>
                <a:gd name="connsiteY19" fmla="*/ 257175 h 409759"/>
                <a:gd name="connsiteX20" fmla="*/ 249555 w 510700"/>
                <a:gd name="connsiteY20" fmla="*/ 255270 h 409759"/>
                <a:gd name="connsiteX21" fmla="*/ 249555 w 510700"/>
                <a:gd name="connsiteY21" fmla="*/ 255270 h 409759"/>
                <a:gd name="connsiteX22" fmla="*/ 278130 w 510700"/>
                <a:gd name="connsiteY22" fmla="*/ 265748 h 409759"/>
                <a:gd name="connsiteX23" fmla="*/ 292418 w 510700"/>
                <a:gd name="connsiteY23" fmla="*/ 295275 h 409759"/>
                <a:gd name="connsiteX24" fmla="*/ 302895 w 510700"/>
                <a:gd name="connsiteY24" fmla="*/ 293370 h 409759"/>
                <a:gd name="connsiteX25" fmla="*/ 302895 w 510700"/>
                <a:gd name="connsiteY25" fmla="*/ 293370 h 409759"/>
                <a:gd name="connsiteX26" fmla="*/ 327660 w 510700"/>
                <a:gd name="connsiteY26" fmla="*/ 302895 h 409759"/>
                <a:gd name="connsiteX27" fmla="*/ 340995 w 510700"/>
                <a:gd name="connsiteY27" fmla="*/ 328613 h 409759"/>
                <a:gd name="connsiteX28" fmla="*/ 331470 w 510700"/>
                <a:gd name="connsiteY28" fmla="*/ 356235 h 409759"/>
                <a:gd name="connsiteX29" fmla="*/ 299085 w 510700"/>
                <a:gd name="connsiteY29" fmla="*/ 393382 h 409759"/>
                <a:gd name="connsiteX30" fmla="*/ 312420 w 510700"/>
                <a:gd name="connsiteY30" fmla="*/ 403860 h 409759"/>
                <a:gd name="connsiteX31" fmla="*/ 335280 w 510700"/>
                <a:gd name="connsiteY31" fmla="*/ 409575 h 409759"/>
                <a:gd name="connsiteX32" fmla="*/ 369570 w 510700"/>
                <a:gd name="connsiteY32" fmla="*/ 368618 h 409759"/>
                <a:gd name="connsiteX33" fmla="*/ 369570 w 510700"/>
                <a:gd name="connsiteY33" fmla="*/ 367665 h 409759"/>
                <a:gd name="connsiteX34" fmla="*/ 379095 w 510700"/>
                <a:gd name="connsiteY34" fmla="*/ 368618 h 409759"/>
                <a:gd name="connsiteX35" fmla="*/ 413385 w 510700"/>
                <a:gd name="connsiteY35" fmla="*/ 327660 h 409759"/>
                <a:gd name="connsiteX36" fmla="*/ 413385 w 510700"/>
                <a:gd name="connsiteY36" fmla="*/ 326707 h 409759"/>
                <a:gd name="connsiteX37" fmla="*/ 422910 w 510700"/>
                <a:gd name="connsiteY37" fmla="*/ 327660 h 409759"/>
                <a:gd name="connsiteX38" fmla="*/ 457200 w 510700"/>
                <a:gd name="connsiteY38" fmla="*/ 286703 h 409759"/>
                <a:gd name="connsiteX39" fmla="*/ 456248 w 510700"/>
                <a:gd name="connsiteY39" fmla="*/ 280988 h 409759"/>
                <a:gd name="connsiteX40" fmla="*/ 476250 w 510700"/>
                <a:gd name="connsiteY40" fmla="*/ 284798 h 409759"/>
                <a:gd name="connsiteX41" fmla="*/ 510540 w 510700"/>
                <a:gd name="connsiteY41" fmla="*/ 243840 h 409759"/>
                <a:gd name="connsiteX42" fmla="*/ 500063 w 510700"/>
                <a:gd name="connsiteY42" fmla="*/ 218123 h 40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10700" h="409759">
                  <a:moveTo>
                    <a:pt x="500063" y="218123"/>
                  </a:moveTo>
                  <a:lnTo>
                    <a:pt x="346710" y="86678"/>
                  </a:lnTo>
                  <a:lnTo>
                    <a:pt x="336233" y="77153"/>
                  </a:lnTo>
                  <a:lnTo>
                    <a:pt x="270510" y="152400"/>
                  </a:lnTo>
                  <a:cubicBezTo>
                    <a:pt x="260985" y="163830"/>
                    <a:pt x="247650" y="170498"/>
                    <a:pt x="232410" y="171450"/>
                  </a:cubicBezTo>
                  <a:cubicBezTo>
                    <a:pt x="230505" y="171450"/>
                    <a:pt x="228600" y="171450"/>
                    <a:pt x="227648" y="171450"/>
                  </a:cubicBezTo>
                  <a:cubicBezTo>
                    <a:pt x="213360" y="171450"/>
                    <a:pt x="200025" y="166688"/>
                    <a:pt x="190500" y="157163"/>
                  </a:cubicBezTo>
                  <a:cubicBezTo>
                    <a:pt x="166688" y="136208"/>
                    <a:pt x="164783" y="100013"/>
                    <a:pt x="184785" y="76200"/>
                  </a:cubicBezTo>
                  <a:lnTo>
                    <a:pt x="240983" y="11430"/>
                  </a:lnTo>
                  <a:cubicBezTo>
                    <a:pt x="197167" y="5715"/>
                    <a:pt x="140970" y="28575"/>
                    <a:pt x="82868" y="0"/>
                  </a:cubicBezTo>
                  <a:lnTo>
                    <a:pt x="0" y="137160"/>
                  </a:lnTo>
                  <a:lnTo>
                    <a:pt x="64770" y="212408"/>
                  </a:lnTo>
                  <a:lnTo>
                    <a:pt x="89535" y="183833"/>
                  </a:lnTo>
                  <a:cubicBezTo>
                    <a:pt x="98108" y="173355"/>
                    <a:pt x="111443" y="167640"/>
                    <a:pt x="125730" y="167640"/>
                  </a:cubicBezTo>
                  <a:lnTo>
                    <a:pt x="125730" y="167640"/>
                  </a:lnTo>
                  <a:cubicBezTo>
                    <a:pt x="137160" y="167640"/>
                    <a:pt x="148590" y="171450"/>
                    <a:pt x="157163" y="179070"/>
                  </a:cubicBezTo>
                  <a:cubicBezTo>
                    <a:pt x="167640" y="187642"/>
                    <a:pt x="172403" y="200025"/>
                    <a:pt x="173355" y="213360"/>
                  </a:cubicBezTo>
                  <a:cubicBezTo>
                    <a:pt x="178117" y="211455"/>
                    <a:pt x="183833" y="210503"/>
                    <a:pt x="189548" y="210503"/>
                  </a:cubicBezTo>
                  <a:cubicBezTo>
                    <a:pt x="200978" y="210503"/>
                    <a:pt x="212408" y="214313"/>
                    <a:pt x="220980" y="221933"/>
                  </a:cubicBezTo>
                  <a:cubicBezTo>
                    <a:pt x="231458" y="231458"/>
                    <a:pt x="237173" y="243840"/>
                    <a:pt x="237173" y="257175"/>
                  </a:cubicBezTo>
                  <a:cubicBezTo>
                    <a:pt x="240983" y="256223"/>
                    <a:pt x="245745" y="255270"/>
                    <a:pt x="249555" y="255270"/>
                  </a:cubicBezTo>
                  <a:lnTo>
                    <a:pt x="249555" y="255270"/>
                  </a:lnTo>
                  <a:cubicBezTo>
                    <a:pt x="260033" y="255270"/>
                    <a:pt x="269558" y="259080"/>
                    <a:pt x="278130" y="265748"/>
                  </a:cubicBezTo>
                  <a:cubicBezTo>
                    <a:pt x="286703" y="273368"/>
                    <a:pt x="291465" y="283845"/>
                    <a:pt x="292418" y="295275"/>
                  </a:cubicBezTo>
                  <a:cubicBezTo>
                    <a:pt x="295275" y="294323"/>
                    <a:pt x="299085" y="293370"/>
                    <a:pt x="302895" y="293370"/>
                  </a:cubicBezTo>
                  <a:lnTo>
                    <a:pt x="302895" y="293370"/>
                  </a:lnTo>
                  <a:cubicBezTo>
                    <a:pt x="312420" y="293370"/>
                    <a:pt x="320993" y="296228"/>
                    <a:pt x="327660" y="302895"/>
                  </a:cubicBezTo>
                  <a:cubicBezTo>
                    <a:pt x="335280" y="309563"/>
                    <a:pt x="340043" y="319088"/>
                    <a:pt x="340995" y="328613"/>
                  </a:cubicBezTo>
                  <a:cubicBezTo>
                    <a:pt x="341948" y="339090"/>
                    <a:pt x="338138" y="348615"/>
                    <a:pt x="331470" y="356235"/>
                  </a:cubicBezTo>
                  <a:lnTo>
                    <a:pt x="299085" y="393382"/>
                  </a:lnTo>
                  <a:lnTo>
                    <a:pt x="312420" y="403860"/>
                  </a:lnTo>
                  <a:cubicBezTo>
                    <a:pt x="319088" y="407670"/>
                    <a:pt x="326708" y="410528"/>
                    <a:pt x="335280" y="409575"/>
                  </a:cubicBezTo>
                  <a:cubicBezTo>
                    <a:pt x="356235" y="407670"/>
                    <a:pt x="371475" y="389573"/>
                    <a:pt x="369570" y="368618"/>
                  </a:cubicBezTo>
                  <a:cubicBezTo>
                    <a:pt x="369570" y="368618"/>
                    <a:pt x="369570" y="367665"/>
                    <a:pt x="369570" y="367665"/>
                  </a:cubicBezTo>
                  <a:cubicBezTo>
                    <a:pt x="372428" y="368618"/>
                    <a:pt x="376238" y="368618"/>
                    <a:pt x="379095" y="368618"/>
                  </a:cubicBezTo>
                  <a:cubicBezTo>
                    <a:pt x="400050" y="366713"/>
                    <a:pt x="415290" y="348615"/>
                    <a:pt x="413385" y="327660"/>
                  </a:cubicBezTo>
                  <a:cubicBezTo>
                    <a:pt x="413385" y="327660"/>
                    <a:pt x="413385" y="326707"/>
                    <a:pt x="413385" y="326707"/>
                  </a:cubicBezTo>
                  <a:cubicBezTo>
                    <a:pt x="416243" y="327660"/>
                    <a:pt x="420053" y="327660"/>
                    <a:pt x="422910" y="327660"/>
                  </a:cubicBezTo>
                  <a:cubicBezTo>
                    <a:pt x="443865" y="325755"/>
                    <a:pt x="459105" y="307658"/>
                    <a:pt x="457200" y="286703"/>
                  </a:cubicBezTo>
                  <a:cubicBezTo>
                    <a:pt x="457200" y="284798"/>
                    <a:pt x="456248" y="282893"/>
                    <a:pt x="456248" y="280988"/>
                  </a:cubicBezTo>
                  <a:cubicBezTo>
                    <a:pt x="461963" y="283845"/>
                    <a:pt x="468630" y="285750"/>
                    <a:pt x="476250" y="284798"/>
                  </a:cubicBezTo>
                  <a:cubicBezTo>
                    <a:pt x="497205" y="282893"/>
                    <a:pt x="512445" y="264795"/>
                    <a:pt x="510540" y="243840"/>
                  </a:cubicBezTo>
                  <a:cubicBezTo>
                    <a:pt x="511493" y="233363"/>
                    <a:pt x="506730" y="224790"/>
                    <a:pt x="500063" y="218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50">
              <a:extLst>
                <a:ext uri="{FF2B5EF4-FFF2-40B4-BE49-F238E27FC236}">
                  <a16:creationId xmlns:a16="http://schemas.microsoft.com/office/drawing/2014/main" id="{63C3BBE8-9AEA-76AD-9C23-528E06F9EEF8}"/>
                </a:ext>
              </a:extLst>
            </p:cNvPr>
            <p:cNvSpPr/>
            <p:nvPr/>
          </p:nvSpPr>
          <p:spPr>
            <a:xfrm>
              <a:off x="6618810" y="3480397"/>
              <a:ext cx="190574" cy="226769"/>
            </a:xfrm>
            <a:custGeom>
              <a:avLst/>
              <a:gdLst>
                <a:gd name="connsiteX0" fmla="*/ 190575 w 190574"/>
                <a:gd name="connsiteY0" fmla="*/ 179070 h 226769"/>
                <a:gd name="connsiteX1" fmla="*/ 117232 w 190574"/>
                <a:gd name="connsiteY1" fmla="*/ 223838 h 226769"/>
                <a:gd name="connsiteX2" fmla="*/ 91515 w 190574"/>
                <a:gd name="connsiteY2" fmla="*/ 217170 h 226769"/>
                <a:gd name="connsiteX3" fmla="*/ 2932 w 190574"/>
                <a:gd name="connsiteY3" fmla="*/ 70485 h 226769"/>
                <a:gd name="connsiteX4" fmla="*/ 9600 w 190574"/>
                <a:gd name="connsiteY4" fmla="*/ 44768 h 226769"/>
                <a:gd name="connsiteX5" fmla="*/ 82942 w 190574"/>
                <a:gd name="connsiteY5" fmla="*/ 0 h 226769"/>
                <a:gd name="connsiteX6" fmla="*/ 190575 w 190574"/>
                <a:gd name="connsiteY6" fmla="*/ 179070 h 22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74" h="226769">
                  <a:moveTo>
                    <a:pt x="190575" y="179070"/>
                  </a:moveTo>
                  <a:lnTo>
                    <a:pt x="117232" y="223838"/>
                  </a:lnTo>
                  <a:cubicBezTo>
                    <a:pt x="108660" y="229553"/>
                    <a:pt x="96277" y="226695"/>
                    <a:pt x="91515" y="217170"/>
                  </a:cubicBezTo>
                  <a:lnTo>
                    <a:pt x="2932" y="70485"/>
                  </a:lnTo>
                  <a:cubicBezTo>
                    <a:pt x="-2783" y="61913"/>
                    <a:pt x="75" y="49530"/>
                    <a:pt x="9600" y="44768"/>
                  </a:cubicBezTo>
                  <a:lnTo>
                    <a:pt x="82942" y="0"/>
                  </a:lnTo>
                  <a:lnTo>
                    <a:pt x="190575" y="1790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51">
              <a:extLst>
                <a:ext uri="{FF2B5EF4-FFF2-40B4-BE49-F238E27FC236}">
                  <a16:creationId xmlns:a16="http://schemas.microsoft.com/office/drawing/2014/main" id="{154AE883-1A86-D560-83E6-39E29A8400D0}"/>
                </a:ext>
              </a:extLst>
            </p:cNvPr>
            <p:cNvSpPr/>
            <p:nvPr/>
          </p:nvSpPr>
          <p:spPr>
            <a:xfrm>
              <a:off x="6288267" y="3557408"/>
              <a:ext cx="403007" cy="223979"/>
            </a:xfrm>
            <a:custGeom>
              <a:avLst/>
              <a:gdLst>
                <a:gd name="connsiteX0" fmla="*/ 322045 w 403007"/>
                <a:gd name="connsiteY0" fmla="*/ 12524 h 223979"/>
                <a:gd name="connsiteX1" fmla="*/ 122020 w 403007"/>
                <a:gd name="connsiteY1" fmla="*/ 1094 h 223979"/>
                <a:gd name="connsiteX2" fmla="*/ 117258 w 403007"/>
                <a:gd name="connsiteY2" fmla="*/ 142 h 223979"/>
                <a:gd name="connsiteX3" fmla="*/ 84873 w 403007"/>
                <a:gd name="connsiteY3" fmla="*/ 12524 h 223979"/>
                <a:gd name="connsiteX4" fmla="*/ 9625 w 403007"/>
                <a:gd name="connsiteY4" fmla="*/ 98249 h 223979"/>
                <a:gd name="connsiteX5" fmla="*/ 13435 w 403007"/>
                <a:gd name="connsiteY5" fmla="*/ 151589 h 223979"/>
                <a:gd name="connsiteX6" fmla="*/ 42010 w 403007"/>
                <a:gd name="connsiteY6" fmla="*/ 161114 h 223979"/>
                <a:gd name="connsiteX7" fmla="*/ 67728 w 403007"/>
                <a:gd name="connsiteY7" fmla="*/ 147779 h 223979"/>
                <a:gd name="connsiteX8" fmla="*/ 145833 w 403007"/>
                <a:gd name="connsiteY8" fmla="*/ 58244 h 223979"/>
                <a:gd name="connsiteX9" fmla="*/ 323950 w 403007"/>
                <a:gd name="connsiteY9" fmla="*/ 211597 h 223979"/>
                <a:gd name="connsiteX10" fmla="*/ 323950 w 403007"/>
                <a:gd name="connsiteY10" fmla="*/ 211597 h 223979"/>
                <a:gd name="connsiteX11" fmla="*/ 323950 w 403007"/>
                <a:gd name="connsiteY11" fmla="*/ 211597 h 223979"/>
                <a:gd name="connsiteX12" fmla="*/ 334428 w 403007"/>
                <a:gd name="connsiteY12" fmla="*/ 223979 h 223979"/>
                <a:gd name="connsiteX13" fmla="*/ 403008 w 403007"/>
                <a:gd name="connsiteY13" fmla="*/ 144922 h 223979"/>
                <a:gd name="connsiteX14" fmla="*/ 322045 w 403007"/>
                <a:gd name="connsiteY14" fmla="*/ 12524 h 223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03007" h="223979">
                  <a:moveTo>
                    <a:pt x="322045" y="12524"/>
                  </a:moveTo>
                  <a:cubicBezTo>
                    <a:pt x="242988" y="41099"/>
                    <a:pt x="185838" y="13477"/>
                    <a:pt x="122020" y="1094"/>
                  </a:cubicBezTo>
                  <a:cubicBezTo>
                    <a:pt x="121068" y="1094"/>
                    <a:pt x="117258" y="142"/>
                    <a:pt x="117258" y="142"/>
                  </a:cubicBezTo>
                  <a:cubicBezTo>
                    <a:pt x="105828" y="-811"/>
                    <a:pt x="93445" y="2999"/>
                    <a:pt x="84873" y="12524"/>
                  </a:cubicBezTo>
                  <a:lnTo>
                    <a:pt x="9625" y="98249"/>
                  </a:lnTo>
                  <a:cubicBezTo>
                    <a:pt x="-4662" y="114442"/>
                    <a:pt x="-2757" y="138254"/>
                    <a:pt x="13435" y="151589"/>
                  </a:cubicBezTo>
                  <a:cubicBezTo>
                    <a:pt x="22008" y="158257"/>
                    <a:pt x="31533" y="162067"/>
                    <a:pt x="42010" y="161114"/>
                  </a:cubicBezTo>
                  <a:cubicBezTo>
                    <a:pt x="51535" y="160162"/>
                    <a:pt x="61060" y="156352"/>
                    <a:pt x="67728" y="147779"/>
                  </a:cubicBezTo>
                  <a:cubicBezTo>
                    <a:pt x="67728" y="147779"/>
                    <a:pt x="145833" y="58244"/>
                    <a:pt x="145833" y="58244"/>
                  </a:cubicBezTo>
                  <a:lnTo>
                    <a:pt x="323950" y="211597"/>
                  </a:lnTo>
                  <a:lnTo>
                    <a:pt x="323950" y="211597"/>
                  </a:lnTo>
                  <a:lnTo>
                    <a:pt x="323950" y="211597"/>
                  </a:lnTo>
                  <a:cubicBezTo>
                    <a:pt x="328713" y="216359"/>
                    <a:pt x="330618" y="218264"/>
                    <a:pt x="334428" y="223979"/>
                  </a:cubicBezTo>
                  <a:lnTo>
                    <a:pt x="403008" y="144922"/>
                  </a:lnTo>
                  <a:lnTo>
                    <a:pt x="322045" y="1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53" descr="Signal">
            <a:extLst>
              <a:ext uri="{FF2B5EF4-FFF2-40B4-BE49-F238E27FC236}">
                <a16:creationId xmlns:a16="http://schemas.microsoft.com/office/drawing/2014/main" id="{75D97462-1122-E202-ADFC-D0C2417D27B8}"/>
              </a:ext>
            </a:extLst>
          </p:cNvPr>
          <p:cNvGrpSpPr/>
          <p:nvPr/>
        </p:nvGrpSpPr>
        <p:grpSpPr>
          <a:xfrm>
            <a:off x="6951195" y="4316202"/>
            <a:ext cx="407322" cy="407322"/>
            <a:chOff x="5638800" y="2971800"/>
            <a:chExt cx="914400" cy="914400"/>
          </a:xfr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500000" scaled="0"/>
          </a:gradFill>
        </p:grpSpPr>
        <p:sp>
          <p:nvSpPr>
            <p:cNvPr id="15" name="Freeform: Shape 53">
              <a:extLst>
                <a:ext uri="{FF2B5EF4-FFF2-40B4-BE49-F238E27FC236}">
                  <a16:creationId xmlns:a16="http://schemas.microsoft.com/office/drawing/2014/main" id="{B38A4A20-B8A0-4E14-2A39-14BBF173497B}"/>
                </a:ext>
              </a:extLst>
            </p:cNvPr>
            <p:cNvSpPr/>
            <p:nvPr/>
          </p:nvSpPr>
          <p:spPr>
            <a:xfrm>
              <a:off x="5943600" y="3448050"/>
              <a:ext cx="133350" cy="304800"/>
            </a:xfrm>
            <a:custGeom>
              <a:avLst/>
              <a:gdLst>
                <a:gd name="connsiteX0" fmla="*/ 0 w 133350"/>
                <a:gd name="connsiteY0" fmla="*/ 0 h 304800"/>
                <a:gd name="connsiteX1" fmla="*/ 133350 w 133350"/>
                <a:gd name="connsiteY1" fmla="*/ 0 h 304800"/>
                <a:gd name="connsiteX2" fmla="*/ 133350 w 133350"/>
                <a:gd name="connsiteY2" fmla="*/ 304800 h 304800"/>
                <a:gd name="connsiteX3" fmla="*/ 0 w 133350"/>
                <a:gd name="connsiteY3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304800">
                  <a:moveTo>
                    <a:pt x="0" y="0"/>
                  </a:moveTo>
                  <a:lnTo>
                    <a:pt x="133350" y="0"/>
                  </a:lnTo>
                  <a:lnTo>
                    <a:pt x="133350" y="304800"/>
                  </a:lnTo>
                  <a:lnTo>
                    <a:pt x="0" y="304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54">
              <a:extLst>
                <a:ext uri="{FF2B5EF4-FFF2-40B4-BE49-F238E27FC236}">
                  <a16:creationId xmlns:a16="http://schemas.microsoft.com/office/drawing/2014/main" id="{1422CD91-5E3C-4246-9D7F-83937062E665}"/>
                </a:ext>
              </a:extLst>
            </p:cNvPr>
            <p:cNvSpPr/>
            <p:nvPr/>
          </p:nvSpPr>
          <p:spPr>
            <a:xfrm>
              <a:off x="6115050" y="3276600"/>
              <a:ext cx="133350" cy="476250"/>
            </a:xfrm>
            <a:custGeom>
              <a:avLst/>
              <a:gdLst>
                <a:gd name="connsiteX0" fmla="*/ 0 w 133350"/>
                <a:gd name="connsiteY0" fmla="*/ 0 h 476250"/>
                <a:gd name="connsiteX1" fmla="*/ 133350 w 133350"/>
                <a:gd name="connsiteY1" fmla="*/ 0 h 476250"/>
                <a:gd name="connsiteX2" fmla="*/ 133350 w 133350"/>
                <a:gd name="connsiteY2" fmla="*/ 476250 h 476250"/>
                <a:gd name="connsiteX3" fmla="*/ 0 w 13335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476250">
                  <a:moveTo>
                    <a:pt x="0" y="0"/>
                  </a:moveTo>
                  <a:lnTo>
                    <a:pt x="133350" y="0"/>
                  </a:lnTo>
                  <a:lnTo>
                    <a:pt x="133350" y="476250"/>
                  </a:lnTo>
                  <a:lnTo>
                    <a:pt x="0" y="476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55">
              <a:extLst>
                <a:ext uri="{FF2B5EF4-FFF2-40B4-BE49-F238E27FC236}">
                  <a16:creationId xmlns:a16="http://schemas.microsoft.com/office/drawing/2014/main" id="{2D1674FA-DE74-1E36-F63A-B996C7B217B7}"/>
                </a:ext>
              </a:extLst>
            </p:cNvPr>
            <p:cNvSpPr/>
            <p:nvPr/>
          </p:nvSpPr>
          <p:spPr>
            <a:xfrm>
              <a:off x="6286500" y="3105150"/>
              <a:ext cx="133350" cy="647700"/>
            </a:xfrm>
            <a:custGeom>
              <a:avLst/>
              <a:gdLst>
                <a:gd name="connsiteX0" fmla="*/ 0 w 133350"/>
                <a:gd name="connsiteY0" fmla="*/ 0 h 647700"/>
                <a:gd name="connsiteX1" fmla="*/ 133350 w 133350"/>
                <a:gd name="connsiteY1" fmla="*/ 0 h 647700"/>
                <a:gd name="connsiteX2" fmla="*/ 133350 w 133350"/>
                <a:gd name="connsiteY2" fmla="*/ 647700 h 647700"/>
                <a:gd name="connsiteX3" fmla="*/ 0 w 133350"/>
                <a:gd name="connsiteY3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647700">
                  <a:moveTo>
                    <a:pt x="0" y="0"/>
                  </a:moveTo>
                  <a:lnTo>
                    <a:pt x="133350" y="0"/>
                  </a:lnTo>
                  <a:lnTo>
                    <a:pt x="133350" y="647700"/>
                  </a:lnTo>
                  <a:lnTo>
                    <a:pt x="0" y="647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56">
              <a:extLst>
                <a:ext uri="{FF2B5EF4-FFF2-40B4-BE49-F238E27FC236}">
                  <a16:creationId xmlns:a16="http://schemas.microsoft.com/office/drawing/2014/main" id="{730BA0A7-4054-8F32-A819-76752201D395}"/>
                </a:ext>
              </a:extLst>
            </p:cNvPr>
            <p:cNvSpPr/>
            <p:nvPr/>
          </p:nvSpPr>
          <p:spPr>
            <a:xfrm>
              <a:off x="5772150" y="3619500"/>
              <a:ext cx="133350" cy="133350"/>
            </a:xfrm>
            <a:custGeom>
              <a:avLst/>
              <a:gdLst>
                <a:gd name="connsiteX0" fmla="*/ 0 w 133350"/>
                <a:gd name="connsiteY0" fmla="*/ 0 h 133350"/>
                <a:gd name="connsiteX1" fmla="*/ 133350 w 133350"/>
                <a:gd name="connsiteY1" fmla="*/ 0 h 133350"/>
                <a:gd name="connsiteX2" fmla="*/ 133350 w 133350"/>
                <a:gd name="connsiteY2" fmla="*/ 133350 h 133350"/>
                <a:gd name="connsiteX3" fmla="*/ 0 w 133350"/>
                <a:gd name="connsiteY3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33350">
                  <a:moveTo>
                    <a:pt x="0" y="0"/>
                  </a:moveTo>
                  <a:lnTo>
                    <a:pt x="133350" y="0"/>
                  </a:lnTo>
                  <a:lnTo>
                    <a:pt x="133350" y="133350"/>
                  </a:lnTo>
                  <a:lnTo>
                    <a:pt x="0" y="1333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57">
            <a:extLst>
              <a:ext uri="{FF2B5EF4-FFF2-40B4-BE49-F238E27FC236}">
                <a16:creationId xmlns:a16="http://schemas.microsoft.com/office/drawing/2014/main" id="{F165B891-43A8-C4FE-76F3-D2C018F13ED1}"/>
              </a:ext>
            </a:extLst>
          </p:cNvPr>
          <p:cNvSpPr/>
          <p:nvPr/>
        </p:nvSpPr>
        <p:spPr>
          <a:xfrm>
            <a:off x="7610036" y="2026999"/>
            <a:ext cx="4120177" cy="1451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+mj-ea"/>
                <a:ea typeface="+mj-ea"/>
                <a:cs typeface="Poppins" panose="00000500000000000000" pitchFamily="2" charset="0"/>
              </a:rPr>
              <a:t>Convince customers of the effectiveness and suitability of the proposed solution by addressing their pain points and showing how it can improve their business operations and financial performance.</a:t>
            </a: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66CE109A-1AC4-2519-A519-2A2B56D4BEF7}"/>
              </a:ext>
            </a:extLst>
          </p:cNvPr>
          <p:cNvSpPr txBox="1"/>
          <p:nvPr/>
        </p:nvSpPr>
        <p:spPr>
          <a:xfrm>
            <a:off x="7610036" y="1721827"/>
            <a:ext cx="368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Open Sans" panose="020B0606030504020204" pitchFamily="34" charset="0"/>
                <a:cs typeface="Poppins SemiBold" panose="00000700000000000000" pitchFamily="2" charset="0"/>
              </a:rPr>
              <a:t>Market Trends</a:t>
            </a:r>
          </a:p>
        </p:txBody>
      </p:sp>
      <p:sp>
        <p:nvSpPr>
          <p:cNvPr id="21" name="Rectangle 59">
            <a:extLst>
              <a:ext uri="{FF2B5EF4-FFF2-40B4-BE49-F238E27FC236}">
                <a16:creationId xmlns:a16="http://schemas.microsoft.com/office/drawing/2014/main" id="{36259780-E641-A314-2537-4B85C5ACC2BF}"/>
              </a:ext>
            </a:extLst>
          </p:cNvPr>
          <p:cNvSpPr/>
          <p:nvPr/>
        </p:nvSpPr>
        <p:spPr>
          <a:xfrm>
            <a:off x="7591980" y="4451976"/>
            <a:ext cx="4120177" cy="1451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+mj-ea"/>
                <a:ea typeface="+mj-ea"/>
                <a:cs typeface="Poppins" panose="00000500000000000000" pitchFamily="2" charset="0"/>
              </a:rPr>
              <a:t>The presentation is structured based on the SPIN (Situation, Problem, Implication, Need - payoff) model combined with the value</a:t>
            </a:r>
            <a:r>
              <a:rPr lang="zh-CN" altLang="en-US" sz="1200" dirty="0">
                <a:latin typeface="+mj-ea"/>
                <a:ea typeface="+mj-ea"/>
                <a:cs typeface="Poppins" panose="00000500000000000000" pitchFamily="2" charset="0"/>
              </a:rPr>
              <a:t>三段论 </a:t>
            </a:r>
            <a:r>
              <a:rPr lang="en-US" sz="1200" dirty="0">
                <a:latin typeface="+mj-ea"/>
                <a:ea typeface="+mj-ea"/>
                <a:cs typeface="Poppins" panose="00000500000000000000" pitchFamily="2" charset="0"/>
              </a:rPr>
              <a:t>and the institutional distance framework. This helps in systematically addressing customer needs</a:t>
            </a: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id="{0CF2154C-BB9F-B54E-2EA6-D794C4350646}"/>
              </a:ext>
            </a:extLst>
          </p:cNvPr>
          <p:cNvSpPr txBox="1"/>
          <p:nvPr/>
        </p:nvSpPr>
        <p:spPr>
          <a:xfrm>
            <a:off x="7591980" y="4146804"/>
            <a:ext cx="368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Open Sans" panose="020B0606030504020204" pitchFamily="34" charset="0"/>
                <a:cs typeface="Poppins SemiBold" panose="00000700000000000000" pitchFamily="2" charset="0"/>
              </a:rPr>
              <a:t>Market Challenges</a:t>
            </a:r>
          </a:p>
        </p:txBody>
      </p:sp>
      <p:cxnSp>
        <p:nvCxnSpPr>
          <p:cNvPr id="24" name="Straight Connector 6">
            <a:extLst>
              <a:ext uri="{FF2B5EF4-FFF2-40B4-BE49-F238E27FC236}">
                <a16:creationId xmlns:a16="http://schemas.microsoft.com/office/drawing/2014/main" id="{2D11DA7D-2029-0E72-92E1-EA770DAB7493}"/>
              </a:ext>
            </a:extLst>
          </p:cNvPr>
          <p:cNvCxnSpPr>
            <a:cxnSpLocks/>
          </p:cNvCxnSpPr>
          <p:nvPr/>
        </p:nvCxnSpPr>
        <p:spPr>
          <a:xfrm>
            <a:off x="6130667" y="1721827"/>
            <a:ext cx="0" cy="4181315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5155B5A-D953-F9E8-DA99-7B51299590AF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22D30F68-97F5-53A9-D2AD-2728DE222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E02794AC-5087-C9A3-7F77-3D1426A30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bservation-tool_18366">
            <a:extLst>
              <a:ext uri="{FF2B5EF4-FFF2-40B4-BE49-F238E27FC236}">
                <a16:creationId xmlns:a16="http://schemas.microsoft.com/office/drawing/2014/main" id="{A6CF03E8-173C-F14C-2C9A-1B5A8C7B3548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1B9195-C804-5A83-830A-9C4A18504D6B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FC9A253-9599-6674-7BA0-42A1BA6010E8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</p:spTree>
    <p:extLst>
      <p:ext uri="{BB962C8B-B14F-4D97-AF65-F5344CB8AC3E}">
        <p14:creationId xmlns:p14="http://schemas.microsoft.com/office/powerpoint/2010/main" val="178463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2"/>
            </a:gs>
            <a:gs pos="60500">
              <a:schemeClr val="accent3">
                <a:lumMod val="50000"/>
                <a:lumOff val="50000"/>
              </a:schemeClr>
            </a:gs>
            <a:gs pos="0">
              <a:schemeClr val="accent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A14742E4-1F9B-F5B0-F27D-D9D2716B68F9}"/>
              </a:ext>
            </a:extLst>
          </p:cNvPr>
          <p:cNvSpPr/>
          <p:nvPr/>
        </p:nvSpPr>
        <p:spPr>
          <a:xfrm>
            <a:off x="1" y="1024257"/>
            <a:ext cx="1119335" cy="3034744"/>
          </a:xfrm>
          <a:custGeom>
            <a:avLst/>
            <a:gdLst>
              <a:gd name="connsiteX0" fmla="*/ 0 w 1119335"/>
              <a:gd name="connsiteY0" fmla="*/ 0 h 3034744"/>
              <a:gd name="connsiteX1" fmla="*/ 3693 w 1119335"/>
              <a:gd name="connsiteY1" fmla="*/ 950 h 3034744"/>
              <a:gd name="connsiteX2" fmla="*/ 1119335 w 1119335"/>
              <a:gd name="connsiteY2" fmla="*/ 1517372 h 3034744"/>
              <a:gd name="connsiteX3" fmla="*/ 3693 w 1119335"/>
              <a:gd name="connsiteY3" fmla="*/ 3033795 h 3034744"/>
              <a:gd name="connsiteX4" fmla="*/ 0 w 1119335"/>
              <a:gd name="connsiteY4" fmla="*/ 3034744 h 30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335" h="3034744">
                <a:moveTo>
                  <a:pt x="0" y="0"/>
                </a:moveTo>
                <a:lnTo>
                  <a:pt x="3693" y="950"/>
                </a:lnTo>
                <a:cubicBezTo>
                  <a:pt x="650040" y="201984"/>
                  <a:pt x="1119335" y="804873"/>
                  <a:pt x="1119335" y="1517372"/>
                </a:cubicBezTo>
                <a:cubicBezTo>
                  <a:pt x="1119335" y="2229871"/>
                  <a:pt x="650040" y="2832760"/>
                  <a:pt x="3693" y="3033795"/>
                </a:cubicBezTo>
                <a:lnTo>
                  <a:pt x="0" y="303474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537E4843-DF5A-49D0-929E-D26339D127D2}"/>
              </a:ext>
            </a:extLst>
          </p:cNvPr>
          <p:cNvSpPr/>
          <p:nvPr/>
        </p:nvSpPr>
        <p:spPr>
          <a:xfrm>
            <a:off x="9324824" y="5498794"/>
            <a:ext cx="2867177" cy="1359207"/>
          </a:xfrm>
          <a:custGeom>
            <a:avLst/>
            <a:gdLst>
              <a:gd name="connsiteX0" fmla="*/ 1569498 w 2867177"/>
              <a:gd name="connsiteY0" fmla="*/ 0 h 1359207"/>
              <a:gd name="connsiteX1" fmla="*/ 2794727 w 2867177"/>
              <a:gd name="connsiteY1" fmla="*/ 577814 h 1359207"/>
              <a:gd name="connsiteX2" fmla="*/ 2867177 w 2867177"/>
              <a:gd name="connsiteY2" fmla="*/ 674700 h 1359207"/>
              <a:gd name="connsiteX3" fmla="*/ 2867177 w 2867177"/>
              <a:gd name="connsiteY3" fmla="*/ 1359207 h 1359207"/>
              <a:gd name="connsiteX4" fmla="*/ 0 w 2867177"/>
              <a:gd name="connsiteY4" fmla="*/ 1359207 h 1359207"/>
              <a:gd name="connsiteX5" fmla="*/ 13950 w 2867177"/>
              <a:gd name="connsiteY5" fmla="*/ 1267809 h 1359207"/>
              <a:gd name="connsiteX6" fmla="*/ 1569498 w 2867177"/>
              <a:gd name="connsiteY6" fmla="*/ 0 h 135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7177" h="1359207">
                <a:moveTo>
                  <a:pt x="1569498" y="0"/>
                </a:moveTo>
                <a:cubicBezTo>
                  <a:pt x="2062767" y="0"/>
                  <a:pt x="2503500" y="224929"/>
                  <a:pt x="2794727" y="577814"/>
                </a:cubicBezTo>
                <a:lnTo>
                  <a:pt x="2867177" y="674700"/>
                </a:lnTo>
                <a:lnTo>
                  <a:pt x="2867177" y="1359207"/>
                </a:lnTo>
                <a:lnTo>
                  <a:pt x="0" y="1359207"/>
                </a:lnTo>
                <a:lnTo>
                  <a:pt x="13950" y="1267809"/>
                </a:lnTo>
                <a:cubicBezTo>
                  <a:pt x="162007" y="544272"/>
                  <a:pt x="802191" y="0"/>
                  <a:pt x="1569498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32">
            <a:extLst>
              <a:ext uri="{FF2B5EF4-FFF2-40B4-BE49-F238E27FC236}">
                <a16:creationId xmlns:a16="http://schemas.microsoft.com/office/drawing/2014/main" id="{FE0E13C1-785C-D806-2E06-CD5329E9D95F}"/>
              </a:ext>
            </a:extLst>
          </p:cNvPr>
          <p:cNvGrpSpPr/>
          <p:nvPr/>
        </p:nvGrpSpPr>
        <p:grpSpPr>
          <a:xfrm>
            <a:off x="8941188" y="1491640"/>
            <a:ext cx="2064994" cy="2064994"/>
            <a:chOff x="10640582" y="1220864"/>
            <a:chExt cx="2064994" cy="2064994"/>
          </a:xfrm>
        </p:grpSpPr>
        <p:sp>
          <p:nvSpPr>
            <p:cNvPr id="7" name="Circle: Hollow 38">
              <a:extLst>
                <a:ext uri="{FF2B5EF4-FFF2-40B4-BE49-F238E27FC236}">
                  <a16:creationId xmlns:a16="http://schemas.microsoft.com/office/drawing/2014/main" id="{C683613E-1341-CD07-8215-517EB734C24B}"/>
                </a:ext>
              </a:extLst>
            </p:cNvPr>
            <p:cNvSpPr/>
            <p:nvPr/>
          </p:nvSpPr>
          <p:spPr>
            <a:xfrm rot="20700000">
              <a:off x="10640582" y="1220864"/>
              <a:ext cx="2064994" cy="2064994"/>
            </a:xfrm>
            <a:prstGeom prst="donut">
              <a:avLst>
                <a:gd name="adj" fmla="val 37753"/>
              </a:avLst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774700" dist="546100" dir="2700000" algn="tl" rotWithShape="0">
                <a:prstClr val="black">
                  <a:alpha val="40000"/>
                </a:prstClr>
              </a:outerShdw>
              <a:softEdge rad="698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Circle: Hollow 39">
              <a:extLst>
                <a:ext uri="{FF2B5EF4-FFF2-40B4-BE49-F238E27FC236}">
                  <a16:creationId xmlns:a16="http://schemas.microsoft.com/office/drawing/2014/main" id="{F2AD0FBC-BA4E-DFF0-17B6-05342F572BFD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solidFill>
              <a:schemeClr val="bg1"/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ircle: Hollow 40">
              <a:extLst>
                <a:ext uri="{FF2B5EF4-FFF2-40B4-BE49-F238E27FC236}">
                  <a16:creationId xmlns:a16="http://schemas.microsoft.com/office/drawing/2014/main" id="{C34DB81F-CFB4-718C-2F8F-1E7AD8374F0E}"/>
                </a:ext>
              </a:extLst>
            </p:cNvPr>
            <p:cNvSpPr/>
            <p:nvPr/>
          </p:nvSpPr>
          <p:spPr>
            <a:xfrm rot="20700000">
              <a:off x="10864033" y="1444315"/>
              <a:ext cx="1618092" cy="1618092"/>
            </a:xfrm>
            <a:prstGeom prst="donut">
              <a:avLst/>
            </a:prstGeom>
            <a:gradFill>
              <a:gsLst>
                <a:gs pos="100000">
                  <a:schemeClr val="accent6"/>
                </a:gs>
                <a:gs pos="60000">
                  <a:schemeClr val="accent5"/>
                </a:gs>
                <a:gs pos="5000">
                  <a:schemeClr val="accent4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" name="Rectangle: Rounded Corners 31">
            <a:extLst>
              <a:ext uri="{FF2B5EF4-FFF2-40B4-BE49-F238E27FC236}">
                <a16:creationId xmlns:a16="http://schemas.microsoft.com/office/drawing/2014/main" id="{98975A34-62D6-15BF-0CBB-A60DFDA027F3}"/>
              </a:ext>
            </a:extLst>
          </p:cNvPr>
          <p:cNvSpPr/>
          <p:nvPr/>
        </p:nvSpPr>
        <p:spPr>
          <a:xfrm>
            <a:off x="193780" y="342709"/>
            <a:ext cx="11707521" cy="6229541"/>
          </a:xfrm>
          <a:prstGeom prst="roundRect">
            <a:avLst>
              <a:gd name="adj" fmla="val 4883"/>
            </a:avLst>
          </a:prstGeom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1CDDAC8-E3AB-64C7-81B0-732E90545601}"/>
              </a:ext>
            </a:extLst>
          </p:cNvPr>
          <p:cNvSpPr/>
          <p:nvPr/>
        </p:nvSpPr>
        <p:spPr>
          <a:xfrm>
            <a:off x="2837467" y="2"/>
            <a:ext cx="9354533" cy="6857999"/>
          </a:xfrm>
          <a:custGeom>
            <a:avLst/>
            <a:gdLst>
              <a:gd name="connsiteX0" fmla="*/ 811424 w 9354533"/>
              <a:gd name="connsiteY0" fmla="*/ 6511811 h 6857999"/>
              <a:gd name="connsiteX1" fmla="*/ 855285 w 9354533"/>
              <a:gd name="connsiteY1" fmla="*/ 6511811 h 6857999"/>
              <a:gd name="connsiteX2" fmla="*/ 899145 w 9354533"/>
              <a:gd name="connsiteY2" fmla="*/ 6511811 h 6857999"/>
              <a:gd name="connsiteX3" fmla="*/ 940265 w 9354533"/>
              <a:gd name="connsiteY3" fmla="*/ 6514555 h 6857999"/>
              <a:gd name="connsiteX4" fmla="*/ 986866 w 9354533"/>
              <a:gd name="connsiteY4" fmla="*/ 6522788 h 6857999"/>
              <a:gd name="connsiteX5" fmla="*/ 1030726 w 9354533"/>
              <a:gd name="connsiteY5" fmla="*/ 6531020 h 6857999"/>
              <a:gd name="connsiteX6" fmla="*/ 1071846 w 9354533"/>
              <a:gd name="connsiteY6" fmla="*/ 6539252 h 6857999"/>
              <a:gd name="connsiteX7" fmla="*/ 1112965 w 9354533"/>
              <a:gd name="connsiteY7" fmla="*/ 6550230 h 6857999"/>
              <a:gd name="connsiteX8" fmla="*/ 1156826 w 9354533"/>
              <a:gd name="connsiteY8" fmla="*/ 6563951 h 6857999"/>
              <a:gd name="connsiteX9" fmla="*/ 1197945 w 9354533"/>
              <a:gd name="connsiteY9" fmla="*/ 6577672 h 6857999"/>
              <a:gd name="connsiteX10" fmla="*/ 1239064 w 9354533"/>
              <a:gd name="connsiteY10" fmla="*/ 6596881 h 6857999"/>
              <a:gd name="connsiteX11" fmla="*/ 1277443 w 9354533"/>
              <a:gd name="connsiteY11" fmla="*/ 6616091 h 6857999"/>
              <a:gd name="connsiteX12" fmla="*/ 1318562 w 9354533"/>
              <a:gd name="connsiteY12" fmla="*/ 6638044 h 6857999"/>
              <a:gd name="connsiteX13" fmla="*/ 1356942 w 9354533"/>
              <a:gd name="connsiteY13" fmla="*/ 6662741 h 6857999"/>
              <a:gd name="connsiteX14" fmla="*/ 1392576 w 9354533"/>
              <a:gd name="connsiteY14" fmla="*/ 6687440 h 6857999"/>
              <a:gd name="connsiteX15" fmla="*/ 1430955 w 9354533"/>
              <a:gd name="connsiteY15" fmla="*/ 6717627 h 6857999"/>
              <a:gd name="connsiteX16" fmla="*/ 1463850 w 9354533"/>
              <a:gd name="connsiteY16" fmla="*/ 6745068 h 6857999"/>
              <a:gd name="connsiteX17" fmla="*/ 1499488 w 9354533"/>
              <a:gd name="connsiteY17" fmla="*/ 6780744 h 6857999"/>
              <a:gd name="connsiteX18" fmla="*/ 1576429 w 9354533"/>
              <a:gd name="connsiteY18" fmla="*/ 6857999 h 6857999"/>
              <a:gd name="connsiteX19" fmla="*/ 141549 w 9354533"/>
              <a:gd name="connsiteY19" fmla="*/ 6857999 h 6857999"/>
              <a:gd name="connsiteX20" fmla="*/ 148030 w 9354533"/>
              <a:gd name="connsiteY20" fmla="*/ 6849348 h 6857999"/>
              <a:gd name="connsiteX21" fmla="*/ 180926 w 9354533"/>
              <a:gd name="connsiteY21" fmla="*/ 6810929 h 6857999"/>
              <a:gd name="connsiteX22" fmla="*/ 211081 w 9354533"/>
              <a:gd name="connsiteY22" fmla="*/ 6780744 h 6857999"/>
              <a:gd name="connsiteX23" fmla="*/ 246717 w 9354533"/>
              <a:gd name="connsiteY23" fmla="*/ 6745068 h 6857999"/>
              <a:gd name="connsiteX24" fmla="*/ 279611 w 9354533"/>
              <a:gd name="connsiteY24" fmla="*/ 6717627 h 6857999"/>
              <a:gd name="connsiteX25" fmla="*/ 317990 w 9354533"/>
              <a:gd name="connsiteY25" fmla="*/ 6687440 h 6857999"/>
              <a:gd name="connsiteX26" fmla="*/ 353629 w 9354533"/>
              <a:gd name="connsiteY26" fmla="*/ 6662741 h 6857999"/>
              <a:gd name="connsiteX27" fmla="*/ 392005 w 9354533"/>
              <a:gd name="connsiteY27" fmla="*/ 6638044 h 6857999"/>
              <a:gd name="connsiteX28" fmla="*/ 433124 w 9354533"/>
              <a:gd name="connsiteY28" fmla="*/ 6616091 h 6857999"/>
              <a:gd name="connsiteX29" fmla="*/ 471503 w 9354533"/>
              <a:gd name="connsiteY29" fmla="*/ 6596881 h 6857999"/>
              <a:gd name="connsiteX30" fmla="*/ 512622 w 9354533"/>
              <a:gd name="connsiteY30" fmla="*/ 6577672 h 6857999"/>
              <a:gd name="connsiteX31" fmla="*/ 553742 w 9354533"/>
              <a:gd name="connsiteY31" fmla="*/ 6563951 h 6857999"/>
              <a:gd name="connsiteX32" fmla="*/ 594861 w 9354533"/>
              <a:gd name="connsiteY32" fmla="*/ 6550230 h 6857999"/>
              <a:gd name="connsiteX33" fmla="*/ 638721 w 9354533"/>
              <a:gd name="connsiteY33" fmla="*/ 6539252 h 6857999"/>
              <a:gd name="connsiteX34" fmla="*/ 679841 w 9354533"/>
              <a:gd name="connsiteY34" fmla="*/ 6531020 h 6857999"/>
              <a:gd name="connsiteX35" fmla="*/ 723702 w 9354533"/>
              <a:gd name="connsiteY35" fmla="*/ 6522788 h 6857999"/>
              <a:gd name="connsiteX36" fmla="*/ 767562 w 9354533"/>
              <a:gd name="connsiteY36" fmla="*/ 6514555 h 6857999"/>
              <a:gd name="connsiteX37" fmla="*/ 863507 w 9354533"/>
              <a:gd name="connsiteY37" fmla="*/ 3786810 h 6857999"/>
              <a:gd name="connsiteX38" fmla="*/ 907368 w 9354533"/>
              <a:gd name="connsiteY38" fmla="*/ 3786810 h 6857999"/>
              <a:gd name="connsiteX39" fmla="*/ 948487 w 9354533"/>
              <a:gd name="connsiteY39" fmla="*/ 3786810 h 6857999"/>
              <a:gd name="connsiteX40" fmla="*/ 992347 w 9354533"/>
              <a:gd name="connsiteY40" fmla="*/ 3792299 h 6857999"/>
              <a:gd name="connsiteX41" fmla="*/ 1038951 w 9354533"/>
              <a:gd name="connsiteY41" fmla="*/ 3795043 h 6857999"/>
              <a:gd name="connsiteX42" fmla="*/ 1080070 w 9354533"/>
              <a:gd name="connsiteY42" fmla="*/ 3803275 h 6857999"/>
              <a:gd name="connsiteX43" fmla="*/ 1123931 w 9354533"/>
              <a:gd name="connsiteY43" fmla="*/ 3811507 h 6857999"/>
              <a:gd name="connsiteX44" fmla="*/ 1167791 w 9354533"/>
              <a:gd name="connsiteY44" fmla="*/ 3822484 h 6857999"/>
              <a:gd name="connsiteX45" fmla="*/ 1206170 w 9354533"/>
              <a:gd name="connsiteY45" fmla="*/ 3836206 h 6857999"/>
              <a:gd name="connsiteX46" fmla="*/ 1250030 w 9354533"/>
              <a:gd name="connsiteY46" fmla="*/ 3852671 h 6857999"/>
              <a:gd name="connsiteX47" fmla="*/ 1291149 w 9354533"/>
              <a:gd name="connsiteY47" fmla="*/ 3869136 h 6857999"/>
              <a:gd name="connsiteX48" fmla="*/ 1329528 w 9354533"/>
              <a:gd name="connsiteY48" fmla="*/ 3888346 h 6857999"/>
              <a:gd name="connsiteX49" fmla="*/ 1370648 w 9354533"/>
              <a:gd name="connsiteY49" fmla="*/ 3913043 h 6857999"/>
              <a:gd name="connsiteX50" fmla="*/ 1406283 w 9354533"/>
              <a:gd name="connsiteY50" fmla="*/ 3934997 h 6857999"/>
              <a:gd name="connsiteX51" fmla="*/ 1444661 w 9354533"/>
              <a:gd name="connsiteY51" fmla="*/ 3959695 h 6857999"/>
              <a:gd name="connsiteX52" fmla="*/ 1483041 w 9354533"/>
              <a:gd name="connsiteY52" fmla="*/ 3989881 h 6857999"/>
              <a:gd name="connsiteX53" fmla="*/ 1515936 w 9354533"/>
              <a:gd name="connsiteY53" fmla="*/ 4020067 h 6857999"/>
              <a:gd name="connsiteX54" fmla="*/ 1551573 w 9354533"/>
              <a:gd name="connsiteY54" fmla="*/ 4052999 h 6857999"/>
              <a:gd name="connsiteX55" fmla="*/ 4345134 w 9354533"/>
              <a:gd name="connsiteY55" fmla="*/ 6857999 h 6857999"/>
              <a:gd name="connsiteX56" fmla="*/ 1774225 w 9354533"/>
              <a:gd name="connsiteY56" fmla="*/ 6857999 h 6857999"/>
              <a:gd name="connsiteX57" fmla="*/ 263165 w 9354533"/>
              <a:gd name="connsiteY57" fmla="*/ 5342778 h 6857999"/>
              <a:gd name="connsiteX58" fmla="*/ 230270 w 9354533"/>
              <a:gd name="connsiteY58" fmla="*/ 5307103 h 6857999"/>
              <a:gd name="connsiteX59" fmla="*/ 202857 w 9354533"/>
              <a:gd name="connsiteY59" fmla="*/ 5274172 h 6857999"/>
              <a:gd name="connsiteX60" fmla="*/ 175444 w 9354533"/>
              <a:gd name="connsiteY60" fmla="*/ 5238497 h 6857999"/>
              <a:gd name="connsiteX61" fmla="*/ 148030 w 9354533"/>
              <a:gd name="connsiteY61" fmla="*/ 5200079 h 6857999"/>
              <a:gd name="connsiteX62" fmla="*/ 123358 w 9354533"/>
              <a:gd name="connsiteY62" fmla="*/ 5161661 h 6857999"/>
              <a:gd name="connsiteX63" fmla="*/ 104171 w 9354533"/>
              <a:gd name="connsiteY63" fmla="*/ 5123241 h 6857999"/>
              <a:gd name="connsiteX64" fmla="*/ 82239 w 9354533"/>
              <a:gd name="connsiteY64" fmla="*/ 5082077 h 6857999"/>
              <a:gd name="connsiteX65" fmla="*/ 65792 w 9354533"/>
              <a:gd name="connsiteY65" fmla="*/ 5040914 h 6857999"/>
              <a:gd name="connsiteX66" fmla="*/ 49345 w 9354533"/>
              <a:gd name="connsiteY66" fmla="*/ 4999752 h 6857999"/>
              <a:gd name="connsiteX67" fmla="*/ 35638 w 9354533"/>
              <a:gd name="connsiteY67" fmla="*/ 4955844 h 6857999"/>
              <a:gd name="connsiteX68" fmla="*/ 24672 w 9354533"/>
              <a:gd name="connsiteY68" fmla="*/ 4914681 h 6857999"/>
              <a:gd name="connsiteX69" fmla="*/ 13707 w 9354533"/>
              <a:gd name="connsiteY69" fmla="*/ 4870773 h 6857999"/>
              <a:gd name="connsiteX70" fmla="*/ 8225 w 9354533"/>
              <a:gd name="connsiteY70" fmla="*/ 4826865 h 6857999"/>
              <a:gd name="connsiteX71" fmla="*/ 2744 w 9354533"/>
              <a:gd name="connsiteY71" fmla="*/ 4785702 h 6857999"/>
              <a:gd name="connsiteX72" fmla="*/ 0 w 9354533"/>
              <a:gd name="connsiteY72" fmla="*/ 4741796 h 6857999"/>
              <a:gd name="connsiteX73" fmla="*/ 0 w 9354533"/>
              <a:gd name="connsiteY73" fmla="*/ 4697888 h 6857999"/>
              <a:gd name="connsiteX74" fmla="*/ 0 w 9354533"/>
              <a:gd name="connsiteY74" fmla="*/ 4653981 h 6857999"/>
              <a:gd name="connsiteX75" fmla="*/ 2744 w 9354533"/>
              <a:gd name="connsiteY75" fmla="*/ 4610073 h 6857999"/>
              <a:gd name="connsiteX76" fmla="*/ 8225 w 9354533"/>
              <a:gd name="connsiteY76" fmla="*/ 4566165 h 6857999"/>
              <a:gd name="connsiteX77" fmla="*/ 13707 w 9354533"/>
              <a:gd name="connsiteY77" fmla="*/ 4522259 h 6857999"/>
              <a:gd name="connsiteX78" fmla="*/ 24672 w 9354533"/>
              <a:gd name="connsiteY78" fmla="*/ 4481095 h 6857999"/>
              <a:gd name="connsiteX79" fmla="*/ 35638 w 9354533"/>
              <a:gd name="connsiteY79" fmla="*/ 4437188 h 6857999"/>
              <a:gd name="connsiteX80" fmla="*/ 49345 w 9354533"/>
              <a:gd name="connsiteY80" fmla="*/ 4393280 h 6857999"/>
              <a:gd name="connsiteX81" fmla="*/ 65792 w 9354533"/>
              <a:gd name="connsiteY81" fmla="*/ 4354861 h 6857999"/>
              <a:gd name="connsiteX82" fmla="*/ 82239 w 9354533"/>
              <a:gd name="connsiteY82" fmla="*/ 4313698 h 6857999"/>
              <a:gd name="connsiteX83" fmla="*/ 104171 w 9354533"/>
              <a:gd name="connsiteY83" fmla="*/ 4272536 h 6857999"/>
              <a:gd name="connsiteX84" fmla="*/ 123358 w 9354533"/>
              <a:gd name="connsiteY84" fmla="*/ 4234116 h 6857999"/>
              <a:gd name="connsiteX85" fmla="*/ 148030 w 9354533"/>
              <a:gd name="connsiteY85" fmla="*/ 4195697 h 6857999"/>
              <a:gd name="connsiteX86" fmla="*/ 175444 w 9354533"/>
              <a:gd name="connsiteY86" fmla="*/ 4160023 h 6857999"/>
              <a:gd name="connsiteX87" fmla="*/ 202857 w 9354533"/>
              <a:gd name="connsiteY87" fmla="*/ 4121603 h 6857999"/>
              <a:gd name="connsiteX88" fmla="*/ 230270 w 9354533"/>
              <a:gd name="connsiteY88" fmla="*/ 4085929 h 6857999"/>
              <a:gd name="connsiteX89" fmla="*/ 263165 w 9354533"/>
              <a:gd name="connsiteY89" fmla="*/ 4052999 h 6857999"/>
              <a:gd name="connsiteX90" fmla="*/ 296062 w 9354533"/>
              <a:gd name="connsiteY90" fmla="*/ 4020067 h 6857999"/>
              <a:gd name="connsiteX91" fmla="*/ 331697 w 9354533"/>
              <a:gd name="connsiteY91" fmla="*/ 3989881 h 6857999"/>
              <a:gd name="connsiteX92" fmla="*/ 370076 w 9354533"/>
              <a:gd name="connsiteY92" fmla="*/ 3959695 h 6857999"/>
              <a:gd name="connsiteX93" fmla="*/ 405711 w 9354533"/>
              <a:gd name="connsiteY93" fmla="*/ 3934997 h 6857999"/>
              <a:gd name="connsiteX94" fmla="*/ 444090 w 9354533"/>
              <a:gd name="connsiteY94" fmla="*/ 3913043 h 6857999"/>
              <a:gd name="connsiteX95" fmla="*/ 482469 w 9354533"/>
              <a:gd name="connsiteY95" fmla="*/ 3888346 h 6857999"/>
              <a:gd name="connsiteX96" fmla="*/ 523588 w 9354533"/>
              <a:gd name="connsiteY96" fmla="*/ 3869136 h 6857999"/>
              <a:gd name="connsiteX97" fmla="*/ 564708 w 9354533"/>
              <a:gd name="connsiteY97" fmla="*/ 3852671 h 6857999"/>
              <a:gd name="connsiteX98" fmla="*/ 605827 w 9354533"/>
              <a:gd name="connsiteY98" fmla="*/ 3836206 h 6857999"/>
              <a:gd name="connsiteX99" fmla="*/ 646947 w 9354533"/>
              <a:gd name="connsiteY99" fmla="*/ 3822484 h 6857999"/>
              <a:gd name="connsiteX100" fmla="*/ 688066 w 9354533"/>
              <a:gd name="connsiteY100" fmla="*/ 3811507 h 6857999"/>
              <a:gd name="connsiteX101" fmla="*/ 731926 w 9354533"/>
              <a:gd name="connsiteY101" fmla="*/ 3803275 h 6857999"/>
              <a:gd name="connsiteX102" fmla="*/ 775786 w 9354533"/>
              <a:gd name="connsiteY102" fmla="*/ 3795043 h 6857999"/>
              <a:gd name="connsiteX103" fmla="*/ 816907 w 9354533"/>
              <a:gd name="connsiteY103" fmla="*/ 3792299 h 6857999"/>
              <a:gd name="connsiteX104" fmla="*/ 975900 w 9354533"/>
              <a:gd name="connsiteY104" fmla="*/ 1075531 h 6857999"/>
              <a:gd name="connsiteX105" fmla="*/ 1019761 w 9354533"/>
              <a:gd name="connsiteY105" fmla="*/ 1078274 h 6857999"/>
              <a:gd name="connsiteX106" fmla="*/ 1063623 w 9354533"/>
              <a:gd name="connsiteY106" fmla="*/ 1081018 h 6857999"/>
              <a:gd name="connsiteX107" fmla="*/ 1107484 w 9354533"/>
              <a:gd name="connsiteY107" fmla="*/ 1083763 h 6857999"/>
              <a:gd name="connsiteX108" fmla="*/ 1151344 w 9354533"/>
              <a:gd name="connsiteY108" fmla="*/ 1091995 h 6857999"/>
              <a:gd name="connsiteX109" fmla="*/ 1192463 w 9354533"/>
              <a:gd name="connsiteY109" fmla="*/ 1102972 h 6857999"/>
              <a:gd name="connsiteX110" fmla="*/ 1236324 w 9354533"/>
              <a:gd name="connsiteY110" fmla="*/ 1113948 h 6857999"/>
              <a:gd name="connsiteX111" fmla="*/ 1274702 w 9354533"/>
              <a:gd name="connsiteY111" fmla="*/ 1127671 h 6857999"/>
              <a:gd name="connsiteX112" fmla="*/ 1318562 w 9354533"/>
              <a:gd name="connsiteY112" fmla="*/ 1141391 h 6857999"/>
              <a:gd name="connsiteX113" fmla="*/ 1359682 w 9354533"/>
              <a:gd name="connsiteY113" fmla="*/ 1160601 h 6857999"/>
              <a:gd name="connsiteX114" fmla="*/ 1398058 w 9354533"/>
              <a:gd name="connsiteY114" fmla="*/ 1179811 h 6857999"/>
              <a:gd name="connsiteX115" fmla="*/ 1439178 w 9354533"/>
              <a:gd name="connsiteY115" fmla="*/ 1201764 h 6857999"/>
              <a:gd name="connsiteX116" fmla="*/ 1477556 w 9354533"/>
              <a:gd name="connsiteY116" fmla="*/ 1226461 h 6857999"/>
              <a:gd name="connsiteX117" fmla="*/ 1513194 w 9354533"/>
              <a:gd name="connsiteY117" fmla="*/ 1251160 h 6857999"/>
              <a:gd name="connsiteX118" fmla="*/ 1551573 w 9354533"/>
              <a:gd name="connsiteY118" fmla="*/ 1278601 h 6857999"/>
              <a:gd name="connsiteX119" fmla="*/ 1584468 w 9354533"/>
              <a:gd name="connsiteY119" fmla="*/ 1311532 h 6857999"/>
              <a:gd name="connsiteX120" fmla="*/ 1620103 w 9354533"/>
              <a:gd name="connsiteY120" fmla="*/ 1341718 h 6857999"/>
              <a:gd name="connsiteX121" fmla="*/ 7115932 w 9354533"/>
              <a:gd name="connsiteY121" fmla="*/ 6857999 h 6857999"/>
              <a:gd name="connsiteX122" fmla="*/ 4543996 w 9354533"/>
              <a:gd name="connsiteY122" fmla="*/ 6857999 h 6857999"/>
              <a:gd name="connsiteX123" fmla="*/ 331697 w 9354533"/>
              <a:gd name="connsiteY123" fmla="*/ 2631498 h 6857999"/>
              <a:gd name="connsiteX124" fmla="*/ 301543 w 9354533"/>
              <a:gd name="connsiteY124" fmla="*/ 2601310 h 6857999"/>
              <a:gd name="connsiteX125" fmla="*/ 271390 w 9354533"/>
              <a:gd name="connsiteY125" fmla="*/ 2562893 h 6857999"/>
              <a:gd name="connsiteX126" fmla="*/ 243976 w 9354533"/>
              <a:gd name="connsiteY126" fmla="*/ 2527217 h 6857999"/>
              <a:gd name="connsiteX127" fmla="*/ 216563 w 9354533"/>
              <a:gd name="connsiteY127" fmla="*/ 2491543 h 6857999"/>
              <a:gd name="connsiteX128" fmla="*/ 191891 w 9354533"/>
              <a:gd name="connsiteY128" fmla="*/ 2450380 h 6857999"/>
              <a:gd name="connsiteX129" fmla="*/ 172702 w 9354533"/>
              <a:gd name="connsiteY129" fmla="*/ 2414705 h 6857999"/>
              <a:gd name="connsiteX130" fmla="*/ 150772 w 9354533"/>
              <a:gd name="connsiteY130" fmla="*/ 2373541 h 6857999"/>
              <a:gd name="connsiteX131" fmla="*/ 134324 w 9354533"/>
              <a:gd name="connsiteY131" fmla="*/ 2329634 h 6857999"/>
              <a:gd name="connsiteX132" fmla="*/ 117877 w 9354533"/>
              <a:gd name="connsiteY132" fmla="*/ 2291216 h 6857999"/>
              <a:gd name="connsiteX133" fmla="*/ 106912 w 9354533"/>
              <a:gd name="connsiteY133" fmla="*/ 2247308 h 6857999"/>
              <a:gd name="connsiteX134" fmla="*/ 93205 w 9354533"/>
              <a:gd name="connsiteY134" fmla="*/ 2203400 h 6857999"/>
              <a:gd name="connsiteX135" fmla="*/ 82239 w 9354533"/>
              <a:gd name="connsiteY135" fmla="*/ 2162238 h 6857999"/>
              <a:gd name="connsiteX136" fmla="*/ 76757 w 9354533"/>
              <a:gd name="connsiteY136" fmla="*/ 2118330 h 6857999"/>
              <a:gd name="connsiteX137" fmla="*/ 71275 w 9354533"/>
              <a:gd name="connsiteY137" fmla="*/ 2074424 h 6857999"/>
              <a:gd name="connsiteX138" fmla="*/ 68533 w 9354533"/>
              <a:gd name="connsiteY138" fmla="*/ 2030516 h 6857999"/>
              <a:gd name="connsiteX139" fmla="*/ 68533 w 9354533"/>
              <a:gd name="connsiteY139" fmla="*/ 1989352 h 6857999"/>
              <a:gd name="connsiteX140" fmla="*/ 68533 w 9354533"/>
              <a:gd name="connsiteY140" fmla="*/ 1942701 h 6857999"/>
              <a:gd name="connsiteX141" fmla="*/ 71275 w 9354533"/>
              <a:gd name="connsiteY141" fmla="*/ 1898793 h 6857999"/>
              <a:gd name="connsiteX142" fmla="*/ 76757 w 9354533"/>
              <a:gd name="connsiteY142" fmla="*/ 1857629 h 6857999"/>
              <a:gd name="connsiteX143" fmla="*/ 82239 w 9354533"/>
              <a:gd name="connsiteY143" fmla="*/ 1813723 h 6857999"/>
              <a:gd name="connsiteX144" fmla="*/ 93205 w 9354533"/>
              <a:gd name="connsiteY144" fmla="*/ 1769815 h 6857999"/>
              <a:gd name="connsiteX145" fmla="*/ 106912 w 9354533"/>
              <a:gd name="connsiteY145" fmla="*/ 1728652 h 6857999"/>
              <a:gd name="connsiteX146" fmla="*/ 117877 w 9354533"/>
              <a:gd name="connsiteY146" fmla="*/ 1684745 h 6857999"/>
              <a:gd name="connsiteX147" fmla="*/ 134324 w 9354533"/>
              <a:gd name="connsiteY147" fmla="*/ 1643581 h 6857999"/>
              <a:gd name="connsiteX148" fmla="*/ 150772 w 9354533"/>
              <a:gd name="connsiteY148" fmla="*/ 1605162 h 6857999"/>
              <a:gd name="connsiteX149" fmla="*/ 172702 w 9354533"/>
              <a:gd name="connsiteY149" fmla="*/ 1564000 h 6857999"/>
              <a:gd name="connsiteX150" fmla="*/ 191891 w 9354533"/>
              <a:gd name="connsiteY150" fmla="*/ 1522837 h 6857999"/>
              <a:gd name="connsiteX151" fmla="*/ 216563 w 9354533"/>
              <a:gd name="connsiteY151" fmla="*/ 1487162 h 6857999"/>
              <a:gd name="connsiteX152" fmla="*/ 243976 w 9354533"/>
              <a:gd name="connsiteY152" fmla="*/ 1448743 h 6857999"/>
              <a:gd name="connsiteX153" fmla="*/ 271390 w 9354533"/>
              <a:gd name="connsiteY153" fmla="*/ 1413068 h 6857999"/>
              <a:gd name="connsiteX154" fmla="*/ 301543 w 9354533"/>
              <a:gd name="connsiteY154" fmla="*/ 1377393 h 6857999"/>
              <a:gd name="connsiteX155" fmla="*/ 331697 w 9354533"/>
              <a:gd name="connsiteY155" fmla="*/ 1341718 h 6857999"/>
              <a:gd name="connsiteX156" fmla="*/ 367335 w 9354533"/>
              <a:gd name="connsiteY156" fmla="*/ 1311532 h 6857999"/>
              <a:gd name="connsiteX157" fmla="*/ 400229 w 9354533"/>
              <a:gd name="connsiteY157" fmla="*/ 1278601 h 6857999"/>
              <a:gd name="connsiteX158" fmla="*/ 438607 w 9354533"/>
              <a:gd name="connsiteY158" fmla="*/ 1251160 h 6857999"/>
              <a:gd name="connsiteX159" fmla="*/ 474243 w 9354533"/>
              <a:gd name="connsiteY159" fmla="*/ 1226461 h 6857999"/>
              <a:gd name="connsiteX160" fmla="*/ 512622 w 9354533"/>
              <a:gd name="connsiteY160" fmla="*/ 1201764 h 6857999"/>
              <a:gd name="connsiteX161" fmla="*/ 551001 w 9354533"/>
              <a:gd name="connsiteY161" fmla="*/ 1179811 h 6857999"/>
              <a:gd name="connsiteX162" fmla="*/ 592121 w 9354533"/>
              <a:gd name="connsiteY162" fmla="*/ 1160601 h 6857999"/>
              <a:gd name="connsiteX163" fmla="*/ 633240 w 9354533"/>
              <a:gd name="connsiteY163" fmla="*/ 1141391 h 6857999"/>
              <a:gd name="connsiteX164" fmla="*/ 674359 w 9354533"/>
              <a:gd name="connsiteY164" fmla="*/ 1127671 h 6857999"/>
              <a:gd name="connsiteX165" fmla="*/ 715479 w 9354533"/>
              <a:gd name="connsiteY165" fmla="*/ 1113948 h 6857999"/>
              <a:gd name="connsiteX166" fmla="*/ 759339 w 9354533"/>
              <a:gd name="connsiteY166" fmla="*/ 1102972 h 6857999"/>
              <a:gd name="connsiteX167" fmla="*/ 800459 w 9354533"/>
              <a:gd name="connsiteY167" fmla="*/ 1091995 h 6857999"/>
              <a:gd name="connsiteX168" fmla="*/ 844319 w 9354533"/>
              <a:gd name="connsiteY168" fmla="*/ 1083763 h 6857999"/>
              <a:gd name="connsiteX169" fmla="*/ 890920 w 9354533"/>
              <a:gd name="connsiteY169" fmla="*/ 1081018 h 6857999"/>
              <a:gd name="connsiteX170" fmla="*/ 932040 w 9354533"/>
              <a:gd name="connsiteY170" fmla="*/ 1078274 h 6857999"/>
              <a:gd name="connsiteX171" fmla="*/ 8785588 w 9354533"/>
              <a:gd name="connsiteY171" fmla="*/ 0 h 6857999"/>
              <a:gd name="connsiteX172" fmla="*/ 9354533 w 9354533"/>
              <a:gd name="connsiteY172" fmla="*/ 0 h 6857999"/>
              <a:gd name="connsiteX173" fmla="*/ 9354533 w 9354533"/>
              <a:gd name="connsiteY173" fmla="*/ 570519 h 6857999"/>
              <a:gd name="connsiteX174" fmla="*/ 6019529 w 9354533"/>
              <a:gd name="connsiteY174" fmla="*/ 0 h 6857999"/>
              <a:gd name="connsiteX175" fmla="*/ 8588708 w 9354533"/>
              <a:gd name="connsiteY175" fmla="*/ 0 h 6857999"/>
              <a:gd name="connsiteX176" fmla="*/ 9354533 w 9354533"/>
              <a:gd name="connsiteY176" fmla="*/ 768021 h 6857999"/>
              <a:gd name="connsiteX177" fmla="*/ 9354533 w 9354533"/>
              <a:gd name="connsiteY177" fmla="*/ 3347008 h 6857999"/>
              <a:gd name="connsiteX178" fmla="*/ 3248285 w 9354533"/>
              <a:gd name="connsiteY178" fmla="*/ 0 h 6857999"/>
              <a:gd name="connsiteX179" fmla="*/ 5819972 w 9354533"/>
              <a:gd name="connsiteY179" fmla="*/ 0 h 6857999"/>
              <a:gd name="connsiteX180" fmla="*/ 9354533 w 9354533"/>
              <a:gd name="connsiteY180" fmla="*/ 3545079 h 6857999"/>
              <a:gd name="connsiteX181" fmla="*/ 9354533 w 9354533"/>
              <a:gd name="connsiteY181" fmla="*/ 6127044 h 6857999"/>
              <a:gd name="connsiteX182" fmla="*/ 476872 w 9354533"/>
              <a:gd name="connsiteY182" fmla="*/ 0 h 6857999"/>
              <a:gd name="connsiteX183" fmla="*/ 3050781 w 9354533"/>
              <a:gd name="connsiteY183" fmla="*/ 0 h 6857999"/>
              <a:gd name="connsiteX184" fmla="*/ 9354533 w 9354533"/>
              <a:gd name="connsiteY184" fmla="*/ 6324693 h 6857999"/>
              <a:gd name="connsiteX185" fmla="*/ 9354533 w 9354533"/>
              <a:gd name="connsiteY185" fmla="*/ 6857999 h 6857999"/>
              <a:gd name="connsiteX186" fmla="*/ 7312522 w 9354533"/>
              <a:gd name="connsiteY18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9354533" h="6857999">
                <a:moveTo>
                  <a:pt x="811424" y="6511811"/>
                </a:moveTo>
                <a:lnTo>
                  <a:pt x="855285" y="6511811"/>
                </a:lnTo>
                <a:lnTo>
                  <a:pt x="899145" y="6511811"/>
                </a:lnTo>
                <a:lnTo>
                  <a:pt x="940265" y="6514555"/>
                </a:lnTo>
                <a:lnTo>
                  <a:pt x="986866" y="6522788"/>
                </a:lnTo>
                <a:lnTo>
                  <a:pt x="1030726" y="6531020"/>
                </a:lnTo>
                <a:lnTo>
                  <a:pt x="1071846" y="6539252"/>
                </a:lnTo>
                <a:lnTo>
                  <a:pt x="1112965" y="6550230"/>
                </a:lnTo>
                <a:lnTo>
                  <a:pt x="1156826" y="6563951"/>
                </a:lnTo>
                <a:lnTo>
                  <a:pt x="1197945" y="6577672"/>
                </a:lnTo>
                <a:lnTo>
                  <a:pt x="1239064" y="6596881"/>
                </a:lnTo>
                <a:lnTo>
                  <a:pt x="1277443" y="6616091"/>
                </a:lnTo>
                <a:lnTo>
                  <a:pt x="1318562" y="6638044"/>
                </a:lnTo>
                <a:lnTo>
                  <a:pt x="1356942" y="6662741"/>
                </a:lnTo>
                <a:lnTo>
                  <a:pt x="1392576" y="6687440"/>
                </a:lnTo>
                <a:lnTo>
                  <a:pt x="1430955" y="6717627"/>
                </a:lnTo>
                <a:lnTo>
                  <a:pt x="1463850" y="6745068"/>
                </a:lnTo>
                <a:lnTo>
                  <a:pt x="1499488" y="6780744"/>
                </a:lnTo>
                <a:lnTo>
                  <a:pt x="1576429" y="6857999"/>
                </a:lnTo>
                <a:lnTo>
                  <a:pt x="141549" y="6857999"/>
                </a:lnTo>
                <a:lnTo>
                  <a:pt x="148030" y="6849348"/>
                </a:lnTo>
                <a:lnTo>
                  <a:pt x="180926" y="6810929"/>
                </a:lnTo>
                <a:lnTo>
                  <a:pt x="211081" y="6780744"/>
                </a:lnTo>
                <a:lnTo>
                  <a:pt x="246717" y="6745068"/>
                </a:lnTo>
                <a:lnTo>
                  <a:pt x="279611" y="6717627"/>
                </a:lnTo>
                <a:lnTo>
                  <a:pt x="317990" y="6687440"/>
                </a:lnTo>
                <a:lnTo>
                  <a:pt x="353629" y="6662741"/>
                </a:lnTo>
                <a:lnTo>
                  <a:pt x="392005" y="6638044"/>
                </a:lnTo>
                <a:lnTo>
                  <a:pt x="433124" y="6616091"/>
                </a:lnTo>
                <a:lnTo>
                  <a:pt x="471503" y="6596881"/>
                </a:lnTo>
                <a:lnTo>
                  <a:pt x="512622" y="6577672"/>
                </a:lnTo>
                <a:lnTo>
                  <a:pt x="553742" y="6563951"/>
                </a:lnTo>
                <a:lnTo>
                  <a:pt x="594861" y="6550230"/>
                </a:lnTo>
                <a:lnTo>
                  <a:pt x="638721" y="6539252"/>
                </a:lnTo>
                <a:lnTo>
                  <a:pt x="679841" y="6531020"/>
                </a:lnTo>
                <a:lnTo>
                  <a:pt x="723702" y="6522788"/>
                </a:lnTo>
                <a:lnTo>
                  <a:pt x="767562" y="6514555"/>
                </a:lnTo>
                <a:close/>
                <a:moveTo>
                  <a:pt x="863507" y="3786810"/>
                </a:moveTo>
                <a:lnTo>
                  <a:pt x="907368" y="3786810"/>
                </a:lnTo>
                <a:lnTo>
                  <a:pt x="948487" y="3786810"/>
                </a:lnTo>
                <a:lnTo>
                  <a:pt x="992347" y="3792299"/>
                </a:lnTo>
                <a:lnTo>
                  <a:pt x="1038951" y="3795043"/>
                </a:lnTo>
                <a:lnTo>
                  <a:pt x="1080070" y="3803275"/>
                </a:lnTo>
                <a:lnTo>
                  <a:pt x="1123931" y="3811507"/>
                </a:lnTo>
                <a:lnTo>
                  <a:pt x="1167791" y="3822484"/>
                </a:lnTo>
                <a:lnTo>
                  <a:pt x="1206170" y="3836206"/>
                </a:lnTo>
                <a:lnTo>
                  <a:pt x="1250030" y="3852671"/>
                </a:lnTo>
                <a:lnTo>
                  <a:pt x="1291149" y="3869136"/>
                </a:lnTo>
                <a:lnTo>
                  <a:pt x="1329528" y="3888346"/>
                </a:lnTo>
                <a:lnTo>
                  <a:pt x="1370648" y="3913043"/>
                </a:lnTo>
                <a:lnTo>
                  <a:pt x="1406283" y="3934997"/>
                </a:lnTo>
                <a:lnTo>
                  <a:pt x="1444661" y="3959695"/>
                </a:lnTo>
                <a:lnTo>
                  <a:pt x="1483041" y="3989881"/>
                </a:lnTo>
                <a:lnTo>
                  <a:pt x="1515936" y="4020067"/>
                </a:lnTo>
                <a:lnTo>
                  <a:pt x="1551573" y="4052999"/>
                </a:lnTo>
                <a:lnTo>
                  <a:pt x="4345134" y="6857999"/>
                </a:lnTo>
                <a:lnTo>
                  <a:pt x="1774225" y="6857999"/>
                </a:lnTo>
                <a:lnTo>
                  <a:pt x="263165" y="5342778"/>
                </a:lnTo>
                <a:lnTo>
                  <a:pt x="230270" y="5307103"/>
                </a:lnTo>
                <a:lnTo>
                  <a:pt x="202857" y="5274172"/>
                </a:lnTo>
                <a:lnTo>
                  <a:pt x="175444" y="5238497"/>
                </a:lnTo>
                <a:lnTo>
                  <a:pt x="148030" y="5200079"/>
                </a:lnTo>
                <a:lnTo>
                  <a:pt x="123358" y="5161661"/>
                </a:lnTo>
                <a:lnTo>
                  <a:pt x="104171" y="5123241"/>
                </a:lnTo>
                <a:lnTo>
                  <a:pt x="82239" y="5082077"/>
                </a:lnTo>
                <a:lnTo>
                  <a:pt x="65792" y="5040914"/>
                </a:lnTo>
                <a:lnTo>
                  <a:pt x="49345" y="4999752"/>
                </a:lnTo>
                <a:lnTo>
                  <a:pt x="35638" y="4955844"/>
                </a:lnTo>
                <a:lnTo>
                  <a:pt x="24672" y="4914681"/>
                </a:lnTo>
                <a:lnTo>
                  <a:pt x="13707" y="4870773"/>
                </a:lnTo>
                <a:lnTo>
                  <a:pt x="8225" y="4826865"/>
                </a:lnTo>
                <a:lnTo>
                  <a:pt x="2744" y="4785702"/>
                </a:lnTo>
                <a:lnTo>
                  <a:pt x="0" y="4741796"/>
                </a:lnTo>
                <a:lnTo>
                  <a:pt x="0" y="4697888"/>
                </a:lnTo>
                <a:lnTo>
                  <a:pt x="0" y="4653981"/>
                </a:lnTo>
                <a:lnTo>
                  <a:pt x="2744" y="4610073"/>
                </a:lnTo>
                <a:lnTo>
                  <a:pt x="8225" y="4566165"/>
                </a:lnTo>
                <a:lnTo>
                  <a:pt x="13707" y="4522259"/>
                </a:lnTo>
                <a:lnTo>
                  <a:pt x="24672" y="4481095"/>
                </a:lnTo>
                <a:lnTo>
                  <a:pt x="35638" y="4437188"/>
                </a:lnTo>
                <a:lnTo>
                  <a:pt x="49345" y="4393280"/>
                </a:lnTo>
                <a:lnTo>
                  <a:pt x="65792" y="4354861"/>
                </a:lnTo>
                <a:lnTo>
                  <a:pt x="82239" y="4313698"/>
                </a:lnTo>
                <a:lnTo>
                  <a:pt x="104171" y="4272536"/>
                </a:lnTo>
                <a:lnTo>
                  <a:pt x="123358" y="4234116"/>
                </a:lnTo>
                <a:lnTo>
                  <a:pt x="148030" y="4195697"/>
                </a:lnTo>
                <a:lnTo>
                  <a:pt x="175444" y="4160023"/>
                </a:lnTo>
                <a:lnTo>
                  <a:pt x="202857" y="4121603"/>
                </a:lnTo>
                <a:lnTo>
                  <a:pt x="230270" y="4085929"/>
                </a:lnTo>
                <a:lnTo>
                  <a:pt x="263165" y="4052999"/>
                </a:lnTo>
                <a:lnTo>
                  <a:pt x="296062" y="4020067"/>
                </a:lnTo>
                <a:lnTo>
                  <a:pt x="331697" y="3989881"/>
                </a:lnTo>
                <a:lnTo>
                  <a:pt x="370076" y="3959695"/>
                </a:lnTo>
                <a:lnTo>
                  <a:pt x="405711" y="3934997"/>
                </a:lnTo>
                <a:lnTo>
                  <a:pt x="444090" y="3913043"/>
                </a:lnTo>
                <a:lnTo>
                  <a:pt x="482469" y="3888346"/>
                </a:lnTo>
                <a:lnTo>
                  <a:pt x="523588" y="3869136"/>
                </a:lnTo>
                <a:lnTo>
                  <a:pt x="564708" y="3852671"/>
                </a:lnTo>
                <a:lnTo>
                  <a:pt x="605827" y="3836206"/>
                </a:lnTo>
                <a:lnTo>
                  <a:pt x="646947" y="3822484"/>
                </a:lnTo>
                <a:lnTo>
                  <a:pt x="688066" y="3811507"/>
                </a:lnTo>
                <a:lnTo>
                  <a:pt x="731926" y="3803275"/>
                </a:lnTo>
                <a:lnTo>
                  <a:pt x="775786" y="3795043"/>
                </a:lnTo>
                <a:lnTo>
                  <a:pt x="816907" y="3792299"/>
                </a:lnTo>
                <a:close/>
                <a:moveTo>
                  <a:pt x="975900" y="1075531"/>
                </a:moveTo>
                <a:lnTo>
                  <a:pt x="1019761" y="1078274"/>
                </a:lnTo>
                <a:lnTo>
                  <a:pt x="1063623" y="1081018"/>
                </a:lnTo>
                <a:lnTo>
                  <a:pt x="1107484" y="1083763"/>
                </a:lnTo>
                <a:lnTo>
                  <a:pt x="1151344" y="1091995"/>
                </a:lnTo>
                <a:lnTo>
                  <a:pt x="1192463" y="1102972"/>
                </a:lnTo>
                <a:lnTo>
                  <a:pt x="1236324" y="1113948"/>
                </a:lnTo>
                <a:lnTo>
                  <a:pt x="1274702" y="1127671"/>
                </a:lnTo>
                <a:lnTo>
                  <a:pt x="1318562" y="1141391"/>
                </a:lnTo>
                <a:lnTo>
                  <a:pt x="1359682" y="1160601"/>
                </a:lnTo>
                <a:lnTo>
                  <a:pt x="1398058" y="1179811"/>
                </a:lnTo>
                <a:lnTo>
                  <a:pt x="1439178" y="1201764"/>
                </a:lnTo>
                <a:lnTo>
                  <a:pt x="1477556" y="1226461"/>
                </a:lnTo>
                <a:lnTo>
                  <a:pt x="1513194" y="1251160"/>
                </a:lnTo>
                <a:lnTo>
                  <a:pt x="1551573" y="1278601"/>
                </a:lnTo>
                <a:lnTo>
                  <a:pt x="1584468" y="1311532"/>
                </a:lnTo>
                <a:lnTo>
                  <a:pt x="1620103" y="1341718"/>
                </a:lnTo>
                <a:lnTo>
                  <a:pt x="7115932" y="6857999"/>
                </a:lnTo>
                <a:lnTo>
                  <a:pt x="4543996" y="6857999"/>
                </a:lnTo>
                <a:lnTo>
                  <a:pt x="331697" y="2631498"/>
                </a:lnTo>
                <a:lnTo>
                  <a:pt x="301543" y="2601310"/>
                </a:lnTo>
                <a:lnTo>
                  <a:pt x="271390" y="2562893"/>
                </a:lnTo>
                <a:lnTo>
                  <a:pt x="243976" y="2527217"/>
                </a:lnTo>
                <a:lnTo>
                  <a:pt x="216563" y="2491543"/>
                </a:lnTo>
                <a:lnTo>
                  <a:pt x="191891" y="2450380"/>
                </a:lnTo>
                <a:lnTo>
                  <a:pt x="172702" y="2414705"/>
                </a:lnTo>
                <a:lnTo>
                  <a:pt x="150772" y="2373541"/>
                </a:lnTo>
                <a:lnTo>
                  <a:pt x="134324" y="2329634"/>
                </a:lnTo>
                <a:lnTo>
                  <a:pt x="117877" y="2291216"/>
                </a:lnTo>
                <a:lnTo>
                  <a:pt x="106912" y="2247308"/>
                </a:lnTo>
                <a:lnTo>
                  <a:pt x="93205" y="2203400"/>
                </a:lnTo>
                <a:lnTo>
                  <a:pt x="82239" y="2162238"/>
                </a:lnTo>
                <a:lnTo>
                  <a:pt x="76757" y="2118330"/>
                </a:lnTo>
                <a:lnTo>
                  <a:pt x="71275" y="2074424"/>
                </a:lnTo>
                <a:lnTo>
                  <a:pt x="68533" y="2030516"/>
                </a:lnTo>
                <a:lnTo>
                  <a:pt x="68533" y="1989352"/>
                </a:lnTo>
                <a:lnTo>
                  <a:pt x="68533" y="1942701"/>
                </a:lnTo>
                <a:lnTo>
                  <a:pt x="71275" y="1898793"/>
                </a:lnTo>
                <a:lnTo>
                  <a:pt x="76757" y="1857629"/>
                </a:lnTo>
                <a:lnTo>
                  <a:pt x="82239" y="1813723"/>
                </a:lnTo>
                <a:lnTo>
                  <a:pt x="93205" y="1769815"/>
                </a:lnTo>
                <a:lnTo>
                  <a:pt x="106912" y="1728652"/>
                </a:lnTo>
                <a:lnTo>
                  <a:pt x="117877" y="1684745"/>
                </a:lnTo>
                <a:lnTo>
                  <a:pt x="134324" y="1643581"/>
                </a:lnTo>
                <a:lnTo>
                  <a:pt x="150772" y="1605162"/>
                </a:lnTo>
                <a:lnTo>
                  <a:pt x="172702" y="1564000"/>
                </a:lnTo>
                <a:lnTo>
                  <a:pt x="191891" y="1522837"/>
                </a:lnTo>
                <a:lnTo>
                  <a:pt x="216563" y="1487162"/>
                </a:lnTo>
                <a:lnTo>
                  <a:pt x="243976" y="1448743"/>
                </a:lnTo>
                <a:lnTo>
                  <a:pt x="271390" y="1413068"/>
                </a:lnTo>
                <a:lnTo>
                  <a:pt x="301543" y="1377393"/>
                </a:lnTo>
                <a:lnTo>
                  <a:pt x="331697" y="1341718"/>
                </a:lnTo>
                <a:lnTo>
                  <a:pt x="367335" y="1311532"/>
                </a:lnTo>
                <a:lnTo>
                  <a:pt x="400229" y="1278601"/>
                </a:lnTo>
                <a:lnTo>
                  <a:pt x="438607" y="1251160"/>
                </a:lnTo>
                <a:lnTo>
                  <a:pt x="474243" y="1226461"/>
                </a:lnTo>
                <a:lnTo>
                  <a:pt x="512622" y="1201764"/>
                </a:lnTo>
                <a:lnTo>
                  <a:pt x="551001" y="1179811"/>
                </a:lnTo>
                <a:lnTo>
                  <a:pt x="592121" y="1160601"/>
                </a:lnTo>
                <a:lnTo>
                  <a:pt x="633240" y="1141391"/>
                </a:lnTo>
                <a:lnTo>
                  <a:pt x="674359" y="1127671"/>
                </a:lnTo>
                <a:lnTo>
                  <a:pt x="715479" y="1113948"/>
                </a:lnTo>
                <a:lnTo>
                  <a:pt x="759339" y="1102972"/>
                </a:lnTo>
                <a:lnTo>
                  <a:pt x="800459" y="1091995"/>
                </a:lnTo>
                <a:lnTo>
                  <a:pt x="844319" y="1083763"/>
                </a:lnTo>
                <a:lnTo>
                  <a:pt x="890920" y="1081018"/>
                </a:lnTo>
                <a:lnTo>
                  <a:pt x="932040" y="1078274"/>
                </a:lnTo>
                <a:close/>
                <a:moveTo>
                  <a:pt x="8785588" y="0"/>
                </a:moveTo>
                <a:lnTo>
                  <a:pt x="9354533" y="0"/>
                </a:lnTo>
                <a:lnTo>
                  <a:pt x="9354533" y="570519"/>
                </a:lnTo>
                <a:close/>
                <a:moveTo>
                  <a:pt x="6019529" y="0"/>
                </a:moveTo>
                <a:lnTo>
                  <a:pt x="8588708" y="0"/>
                </a:lnTo>
                <a:lnTo>
                  <a:pt x="9354533" y="768021"/>
                </a:lnTo>
                <a:lnTo>
                  <a:pt x="9354533" y="3347008"/>
                </a:lnTo>
                <a:close/>
                <a:moveTo>
                  <a:pt x="3248285" y="0"/>
                </a:moveTo>
                <a:lnTo>
                  <a:pt x="5819972" y="0"/>
                </a:lnTo>
                <a:lnTo>
                  <a:pt x="9354533" y="3545079"/>
                </a:lnTo>
                <a:lnTo>
                  <a:pt x="9354533" y="6127044"/>
                </a:lnTo>
                <a:close/>
                <a:moveTo>
                  <a:pt x="476872" y="0"/>
                </a:moveTo>
                <a:lnTo>
                  <a:pt x="3050781" y="0"/>
                </a:lnTo>
                <a:lnTo>
                  <a:pt x="9354533" y="6324693"/>
                </a:lnTo>
                <a:lnTo>
                  <a:pt x="9354533" y="6857999"/>
                </a:lnTo>
                <a:lnTo>
                  <a:pt x="7312522" y="6857999"/>
                </a:lnTo>
                <a:close/>
              </a:path>
            </a:pathLst>
          </a:custGeom>
          <a:gradFill flip="none" rotWithShape="1">
            <a:gsLst>
              <a:gs pos="19000">
                <a:schemeClr val="bg1">
                  <a:alpha val="0"/>
                </a:schemeClr>
              </a:gs>
              <a:gs pos="100000">
                <a:schemeClr val="accent2">
                  <a:alpha val="60000"/>
                </a:schemeClr>
              </a:gs>
            </a:gsLst>
            <a:lin ang="3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2" name="Rectangle: Rounded Corners 33">
            <a:extLst>
              <a:ext uri="{FF2B5EF4-FFF2-40B4-BE49-F238E27FC236}">
                <a16:creationId xmlns:a16="http://schemas.microsoft.com/office/drawing/2014/main" id="{F72ED6A4-A057-6B72-A74D-6B50520D448B}"/>
              </a:ext>
            </a:extLst>
          </p:cNvPr>
          <p:cNvSpPr/>
          <p:nvPr/>
        </p:nvSpPr>
        <p:spPr>
          <a:xfrm>
            <a:off x="193781" y="309676"/>
            <a:ext cx="11706376" cy="6229541"/>
          </a:xfrm>
          <a:prstGeom prst="roundRect">
            <a:avLst>
              <a:gd name="adj" fmla="val 4883"/>
            </a:avLst>
          </a:prstGeom>
          <a:solidFill>
            <a:schemeClr val="bg1">
              <a:alpha val="8000"/>
            </a:schemeClr>
          </a:solidFill>
          <a:ln w="15875">
            <a:gradFill flip="none" rotWithShape="1">
              <a:gsLst>
                <a:gs pos="0">
                  <a:schemeClr val="bg1">
                    <a:alpha val="60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189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35">
            <a:extLst>
              <a:ext uri="{FF2B5EF4-FFF2-40B4-BE49-F238E27FC236}">
                <a16:creationId xmlns:a16="http://schemas.microsoft.com/office/drawing/2014/main" id="{4E24E01D-3A22-871B-D44F-2FCAB9620748}"/>
              </a:ext>
            </a:extLst>
          </p:cNvPr>
          <p:cNvSpPr/>
          <p:nvPr/>
        </p:nvSpPr>
        <p:spPr>
          <a:xfrm>
            <a:off x="9315925" y="5383213"/>
            <a:ext cx="2584231" cy="1222070"/>
          </a:xfrm>
          <a:custGeom>
            <a:avLst/>
            <a:gdLst>
              <a:gd name="connsiteX0" fmla="*/ 1525169 w 2440693"/>
              <a:gd name="connsiteY0" fmla="*/ 0 h 1149657"/>
              <a:gd name="connsiteX1" fmla="*/ 2412927 w 2440693"/>
              <a:gd name="connsiteY1" fmla="*/ 271173 h 1149657"/>
              <a:gd name="connsiteX2" fmla="*/ 2440693 w 2440693"/>
              <a:gd name="connsiteY2" fmla="*/ 291936 h 1149657"/>
              <a:gd name="connsiteX3" fmla="*/ 2440693 w 2440693"/>
              <a:gd name="connsiteY3" fmla="*/ 857571 h 1149657"/>
              <a:gd name="connsiteX4" fmla="*/ 2148607 w 2440693"/>
              <a:gd name="connsiteY4" fmla="*/ 1149657 h 1149657"/>
              <a:gd name="connsiteX5" fmla="*/ 0 w 2440693"/>
              <a:gd name="connsiteY5" fmla="*/ 1149657 h 1149657"/>
              <a:gd name="connsiteX6" fmla="*/ 8747 w 2440693"/>
              <a:gd name="connsiteY6" fmla="*/ 1115642 h 1149657"/>
              <a:gd name="connsiteX7" fmla="*/ 1525169 w 2440693"/>
              <a:gd name="connsiteY7" fmla="*/ 0 h 114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40693" h="1149657">
                <a:moveTo>
                  <a:pt x="1525169" y="0"/>
                </a:moveTo>
                <a:cubicBezTo>
                  <a:pt x="1854015" y="0"/>
                  <a:pt x="2159512" y="99969"/>
                  <a:pt x="2412927" y="271173"/>
                </a:cubicBezTo>
                <a:lnTo>
                  <a:pt x="2440693" y="291936"/>
                </a:lnTo>
                <a:lnTo>
                  <a:pt x="2440693" y="857571"/>
                </a:lnTo>
                <a:cubicBezTo>
                  <a:pt x="2440693" y="1018886"/>
                  <a:pt x="2309922" y="1149657"/>
                  <a:pt x="2148607" y="1149657"/>
                </a:cubicBezTo>
                <a:lnTo>
                  <a:pt x="0" y="1149657"/>
                </a:lnTo>
                <a:lnTo>
                  <a:pt x="8747" y="1115642"/>
                </a:lnTo>
                <a:cubicBezTo>
                  <a:pt x="209781" y="469295"/>
                  <a:pt x="812670" y="0"/>
                  <a:pt x="1525169" y="0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3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36">
            <a:extLst>
              <a:ext uri="{FF2B5EF4-FFF2-40B4-BE49-F238E27FC236}">
                <a16:creationId xmlns:a16="http://schemas.microsoft.com/office/drawing/2014/main" id="{77DA284A-14AE-F747-9902-0FF261E26544}"/>
              </a:ext>
            </a:extLst>
          </p:cNvPr>
          <p:cNvSpPr/>
          <p:nvPr/>
        </p:nvSpPr>
        <p:spPr>
          <a:xfrm>
            <a:off x="89613" y="953822"/>
            <a:ext cx="1000694" cy="3175614"/>
          </a:xfrm>
          <a:custGeom>
            <a:avLst/>
            <a:gdLst>
              <a:gd name="connsiteX0" fmla="*/ 0 w 1000694"/>
              <a:gd name="connsiteY0" fmla="*/ 0 h 2948702"/>
              <a:gd name="connsiteX1" fmla="*/ 30934 w 1000694"/>
              <a:gd name="connsiteY1" fmla="*/ 11322 h 2948702"/>
              <a:gd name="connsiteX2" fmla="*/ 1000694 w 1000694"/>
              <a:gd name="connsiteY2" fmla="*/ 1474351 h 2948702"/>
              <a:gd name="connsiteX3" fmla="*/ 30934 w 1000694"/>
              <a:gd name="connsiteY3" fmla="*/ 2937380 h 2948702"/>
              <a:gd name="connsiteX4" fmla="*/ 0 w 1000694"/>
              <a:gd name="connsiteY4" fmla="*/ 2948702 h 2948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694" h="2948702">
                <a:moveTo>
                  <a:pt x="0" y="0"/>
                </a:moveTo>
                <a:lnTo>
                  <a:pt x="30934" y="11322"/>
                </a:lnTo>
                <a:cubicBezTo>
                  <a:pt x="600821" y="252364"/>
                  <a:pt x="1000694" y="816660"/>
                  <a:pt x="1000694" y="1474351"/>
                </a:cubicBezTo>
                <a:cubicBezTo>
                  <a:pt x="1000694" y="2132043"/>
                  <a:pt x="600821" y="2696338"/>
                  <a:pt x="30934" y="2937380"/>
                </a:cubicBezTo>
                <a:lnTo>
                  <a:pt x="0" y="294870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E04689-B87E-651E-FB3A-644C69CAA6EF}"/>
              </a:ext>
            </a:extLst>
          </p:cNvPr>
          <p:cNvGrpSpPr/>
          <p:nvPr/>
        </p:nvGrpSpPr>
        <p:grpSpPr>
          <a:xfrm>
            <a:off x="11413502" y="686591"/>
            <a:ext cx="226645" cy="83345"/>
            <a:chOff x="11262365" y="460223"/>
            <a:chExt cx="226645" cy="83345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E1CBD06-727E-0FDF-2131-0F9A428EE0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99055CF9-4262-BF25-199B-6ABCCB702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observation-tool_18366">
            <a:extLst>
              <a:ext uri="{FF2B5EF4-FFF2-40B4-BE49-F238E27FC236}">
                <a16:creationId xmlns:a16="http://schemas.microsoft.com/office/drawing/2014/main" id="{4935B792-6734-FEC8-8EDF-F8C19DD83DDF}"/>
              </a:ext>
            </a:extLst>
          </p:cNvPr>
          <p:cNvSpPr/>
          <p:nvPr/>
        </p:nvSpPr>
        <p:spPr>
          <a:xfrm flipH="1">
            <a:off x="10964560" y="6739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6A279A0-60C6-B44A-BA4F-D954894E942D}"/>
              </a:ext>
            </a:extLst>
          </p:cNvPr>
          <p:cNvSpPr txBox="1"/>
          <p:nvPr/>
        </p:nvSpPr>
        <p:spPr>
          <a:xfrm>
            <a:off x="10068550" y="6205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rgbClr val="F8FAFF"/>
                </a:solidFill>
                <a:latin typeface="+mj-lt"/>
              </a:rPr>
              <a:t>COMMUNI</a:t>
            </a:r>
            <a:endParaRPr lang="zh-CN" altLang="en-US" sz="800" kern="1000" dirty="0">
              <a:latin typeface="+mj-lt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567D66C7-D798-F01A-2293-A6DE2FC57AF1}"/>
              </a:ext>
            </a:extLst>
          </p:cNvPr>
          <p:cNvSpPr txBox="1"/>
          <p:nvPr/>
        </p:nvSpPr>
        <p:spPr>
          <a:xfrm>
            <a:off x="854420" y="6359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 dirty="0">
                <a:ln w="12700">
                  <a:noFill/>
                </a:ln>
                <a:solidFill>
                  <a:schemeClr val="bg1"/>
                </a:solidFill>
                <a:ea typeface="+mj-ea"/>
                <a:cs typeface="OPPOSans B"/>
              </a:rPr>
              <a:t>Sales Strategy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F5DF068-EA31-3CF2-F0E9-5123D87ADF7C}"/>
              </a:ext>
            </a:extLst>
          </p:cNvPr>
          <p:cNvSpPr txBox="1"/>
          <p:nvPr/>
        </p:nvSpPr>
        <p:spPr>
          <a:xfrm>
            <a:off x="812152" y="1610764"/>
            <a:ext cx="1510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+mj-lt"/>
                <a:cs typeface="Poppins Medium" panose="00000600000000000000" pitchFamily="2" charset="0"/>
              </a:rPr>
              <a:t>PART TWO</a:t>
            </a:r>
          </a:p>
        </p:txBody>
      </p:sp>
      <p:sp>
        <p:nvSpPr>
          <p:cNvPr id="82" name="TextBox 22">
            <a:extLst>
              <a:ext uri="{FF2B5EF4-FFF2-40B4-BE49-F238E27FC236}">
                <a16:creationId xmlns:a16="http://schemas.microsoft.com/office/drawing/2014/main" id="{CF1B1FCD-7504-8F1D-8B14-0C7CD78F9258}"/>
              </a:ext>
            </a:extLst>
          </p:cNvPr>
          <p:cNvSpPr txBox="1"/>
          <p:nvPr/>
        </p:nvSpPr>
        <p:spPr>
          <a:xfrm>
            <a:off x="757197" y="2346149"/>
            <a:ext cx="10596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Problem Identification</a:t>
            </a:r>
            <a:endParaRPr lang="en-US" sz="7200" dirty="0">
              <a:solidFill>
                <a:schemeClr val="bg1"/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E768DF4F-290D-C818-F5A0-794C7D40D7D6}"/>
              </a:ext>
            </a:extLst>
          </p:cNvPr>
          <p:cNvSpPr/>
          <p:nvPr/>
        </p:nvSpPr>
        <p:spPr>
          <a:xfrm>
            <a:off x="903915" y="4978229"/>
            <a:ext cx="1983822" cy="37600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2"/>
              </a:gs>
            </a:gsLst>
            <a:lin ang="2700000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02CC5ABA-DFCF-AE90-208A-A53673FEC19F}"/>
              </a:ext>
            </a:extLst>
          </p:cNvPr>
          <p:cNvSpPr txBox="1"/>
          <p:nvPr/>
        </p:nvSpPr>
        <p:spPr>
          <a:xfrm>
            <a:off x="734050" y="5012343"/>
            <a:ext cx="2323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+mj-lt"/>
              </a:rPr>
              <a:t>Sales Strategy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911D450-47E6-D87E-B28B-9B29DE5D66DC}"/>
              </a:ext>
            </a:extLst>
          </p:cNvPr>
          <p:cNvSpPr txBox="1"/>
          <p:nvPr/>
        </p:nvSpPr>
        <p:spPr>
          <a:xfrm>
            <a:off x="795051" y="4127975"/>
            <a:ext cx="7263527" cy="620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Poppins SemiBold" panose="00000700000000000000" pitchFamily="2" charset="0"/>
              </a:rPr>
              <a:t>The sales strategy is primarily targeted at international B2B customers, specifically the procurement</a:t>
            </a:r>
          </a:p>
        </p:txBody>
      </p:sp>
    </p:spTree>
    <p:extLst>
      <p:ext uri="{BB962C8B-B14F-4D97-AF65-F5344CB8AC3E}">
        <p14:creationId xmlns:p14="http://schemas.microsoft.com/office/powerpoint/2010/main" val="36969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6C0984A-8294-4ACC-C46B-8EDD54517319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794EBD05-3390-104F-380A-7B65437BB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2B79521B-09C8-805F-496B-DF3A74FD6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bservation-tool_18366">
            <a:extLst>
              <a:ext uri="{FF2B5EF4-FFF2-40B4-BE49-F238E27FC236}">
                <a16:creationId xmlns:a16="http://schemas.microsoft.com/office/drawing/2014/main" id="{BA16D9CF-53A8-1C38-827B-303DF51721C2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7E7FEA-0851-078D-4BC2-7ACF65730593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42C160E-4CED-10C1-619A-8C5A269B73AD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pic>
        <p:nvPicPr>
          <p:cNvPr id="14" name="Picture 2" descr="purple and pink letter blocks">
            <a:extLst>
              <a:ext uri="{FF2B5EF4-FFF2-40B4-BE49-F238E27FC236}">
                <a16:creationId xmlns:a16="http://schemas.microsoft.com/office/drawing/2014/main" id="{651E260D-DF31-5E53-9782-2462C3929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9" r="3852" b="10555"/>
          <a:stretch>
            <a:fillRect/>
          </a:stretch>
        </p:blipFill>
        <p:spPr bwMode="auto">
          <a:xfrm>
            <a:off x="755367" y="4113517"/>
            <a:ext cx="4945392" cy="20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30">
            <a:extLst>
              <a:ext uri="{FF2B5EF4-FFF2-40B4-BE49-F238E27FC236}">
                <a16:creationId xmlns:a16="http://schemas.microsoft.com/office/drawing/2014/main" id="{A5EEDB01-D1DA-AE38-C42C-8451AB4C2F22}"/>
              </a:ext>
            </a:extLst>
          </p:cNvPr>
          <p:cNvSpPr/>
          <p:nvPr/>
        </p:nvSpPr>
        <p:spPr>
          <a:xfrm>
            <a:off x="7196109" y="2725418"/>
            <a:ext cx="2764576" cy="2764576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1"/>
          </a:gradFill>
          <a:ln>
            <a:noFill/>
          </a:ln>
          <a:effectLst>
            <a:softEdge rad="825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B00BFA59-60EF-67A2-7A88-101E903DC63E}"/>
              </a:ext>
            </a:extLst>
          </p:cNvPr>
          <p:cNvSpPr txBox="1">
            <a:spLocks/>
          </p:cNvSpPr>
          <p:nvPr/>
        </p:nvSpPr>
        <p:spPr>
          <a:xfrm>
            <a:off x="622300" y="1355858"/>
            <a:ext cx="9144000" cy="782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Presentation Structure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ADEA425C-B529-442E-9937-41169B1876B4}"/>
              </a:ext>
            </a:extLst>
          </p:cNvPr>
          <p:cNvSpPr/>
          <p:nvPr/>
        </p:nvSpPr>
        <p:spPr>
          <a:xfrm>
            <a:off x="5704114" y="4117267"/>
            <a:ext cx="2888343" cy="2016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77B531F4-6DA8-F146-5F7F-EDFCCD15BAAF}"/>
              </a:ext>
            </a:extLst>
          </p:cNvPr>
          <p:cNvSpPr/>
          <p:nvPr/>
        </p:nvSpPr>
        <p:spPr>
          <a:xfrm>
            <a:off x="8592457" y="4117267"/>
            <a:ext cx="2888343" cy="20168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593108CE-56AB-A62E-C381-0EC2A5CBEB6F}"/>
              </a:ext>
            </a:extLst>
          </p:cNvPr>
          <p:cNvSpPr/>
          <p:nvPr/>
        </p:nvSpPr>
        <p:spPr>
          <a:xfrm>
            <a:off x="8592457" y="2100429"/>
            <a:ext cx="2888343" cy="20168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EEE7440D-CE55-1747-5772-70B2572074DD}"/>
              </a:ext>
            </a:extLst>
          </p:cNvPr>
          <p:cNvSpPr txBox="1"/>
          <p:nvPr/>
        </p:nvSpPr>
        <p:spPr>
          <a:xfrm>
            <a:off x="636814" y="2927078"/>
            <a:ext cx="6144986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0000"/>
                </a:solidFill>
                <a:effectLst/>
                <a:latin typeface="+mj-ea"/>
                <a:ea typeface="+mj-ea"/>
              </a:rPr>
              <a:t>Manual processes lead to various costs, including inventory fines, expedited shipping fees, and opportunity costs, amounting to €1.2M per year according to customer interviews and McKinsey data.</a:t>
            </a:r>
            <a:endParaRPr lang="en-US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43055D6A-209B-AC62-CC8E-C57C9D9E8828}"/>
              </a:ext>
            </a:extLst>
          </p:cNvPr>
          <p:cNvSpPr txBox="1"/>
          <p:nvPr/>
        </p:nvSpPr>
        <p:spPr>
          <a:xfrm>
            <a:off x="622300" y="2379180"/>
            <a:ext cx="2804556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GB" sz="2000">
                <a:latin typeface="+mj-lt"/>
                <a:cs typeface="Poppins Medium" panose="00000600000000000000" pitchFamily="2" charset="0"/>
              </a:rPr>
              <a:t>Key Outputs</a:t>
            </a:r>
            <a:endParaRPr lang="en-GB" sz="2000" dirty="0"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0EC6CFF4-DA41-53E6-112F-BF07E78292C0}"/>
              </a:ext>
            </a:extLst>
          </p:cNvPr>
          <p:cNvSpPr txBox="1"/>
          <p:nvPr/>
        </p:nvSpPr>
        <p:spPr>
          <a:xfrm>
            <a:off x="5960833" y="4894247"/>
            <a:ext cx="2374904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Each slide contains no more than 45 words and one key point per image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C675FFCC-2316-A9FB-F08A-2FF2D1D0740B}"/>
              </a:ext>
            </a:extLst>
          </p:cNvPr>
          <p:cNvSpPr txBox="1"/>
          <p:nvPr/>
        </p:nvSpPr>
        <p:spPr>
          <a:xfrm>
            <a:off x="6297806" y="4593908"/>
            <a:ext cx="1700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>
                <a:solidFill>
                  <a:schemeClr val="bg1"/>
                </a:solidFill>
                <a:effectLst/>
                <a:latin typeface="+mj-lt"/>
                <a:cs typeface="Poppins Medium" panose="00000600000000000000" pitchFamily="2" charset="0"/>
              </a:rPr>
              <a:t>Storytelling</a:t>
            </a:r>
            <a:endParaRPr lang="en-GB" b="0" i="0" dirty="0">
              <a:solidFill>
                <a:schemeClr val="bg1"/>
              </a:solidFill>
              <a:effectLst/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A990E33D-1D3C-7DB5-6379-98F76C8DBE4B}"/>
              </a:ext>
            </a:extLst>
          </p:cNvPr>
          <p:cNvSpPr txBox="1"/>
          <p:nvPr/>
        </p:nvSpPr>
        <p:spPr>
          <a:xfrm>
            <a:off x="8849176" y="4894247"/>
            <a:ext cx="2374904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Data sources are clearly marked at the bottom - left corner of the slide</a:t>
            </a: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3C684DB7-EFA6-8B28-2EE6-3561D8A156B6}"/>
              </a:ext>
            </a:extLst>
          </p:cNvPr>
          <p:cNvSpPr txBox="1"/>
          <p:nvPr/>
        </p:nvSpPr>
        <p:spPr>
          <a:xfrm>
            <a:off x="8716223" y="4593908"/>
            <a:ext cx="2640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Poppins Medium" panose="00000600000000000000" pitchFamily="2" charset="0"/>
              </a:rPr>
              <a:t>Manual Processes</a:t>
            </a:r>
            <a:endParaRPr lang="en-GB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45" name="TextBox 26">
            <a:extLst>
              <a:ext uri="{FF2B5EF4-FFF2-40B4-BE49-F238E27FC236}">
                <a16:creationId xmlns:a16="http://schemas.microsoft.com/office/drawing/2014/main" id="{9DCA8BF8-DA1E-4517-A1D3-453445657E5E}"/>
              </a:ext>
            </a:extLst>
          </p:cNvPr>
          <p:cNvSpPr txBox="1"/>
          <p:nvPr/>
        </p:nvSpPr>
        <p:spPr>
          <a:xfrm>
            <a:off x="8849176" y="2833867"/>
            <a:ext cx="2374904" cy="897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b="0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Each slide contains no more than 45 words and one key point per image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5588E975-29B4-F5E6-3772-9DDA5772808F}"/>
              </a:ext>
            </a:extLst>
          </p:cNvPr>
          <p:cNvSpPr txBox="1"/>
          <p:nvPr/>
        </p:nvSpPr>
        <p:spPr>
          <a:xfrm>
            <a:off x="8534461" y="2533528"/>
            <a:ext cx="3004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>
                <a:solidFill>
                  <a:schemeClr val="bg1"/>
                </a:solidFill>
                <a:effectLst/>
                <a:latin typeface="+mj-lt"/>
                <a:cs typeface="Poppins Medium" panose="00000600000000000000" pitchFamily="2" charset="0"/>
              </a:rPr>
              <a:t>Content Conciseness</a:t>
            </a:r>
            <a:endParaRPr lang="en-GB" b="0" i="0" dirty="0">
              <a:solidFill>
                <a:schemeClr val="bg1"/>
              </a:solidFill>
              <a:effectLst/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47" name="Oval 28">
            <a:extLst>
              <a:ext uri="{FF2B5EF4-FFF2-40B4-BE49-F238E27FC236}">
                <a16:creationId xmlns:a16="http://schemas.microsoft.com/office/drawing/2014/main" id="{0BDB7EB3-5465-BA23-FD6F-E1795257356B}"/>
              </a:ext>
            </a:extLst>
          </p:cNvPr>
          <p:cNvSpPr/>
          <p:nvPr/>
        </p:nvSpPr>
        <p:spPr>
          <a:xfrm>
            <a:off x="8128000" y="3664167"/>
            <a:ext cx="928914" cy="928914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508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eform 10">
            <a:extLst>
              <a:ext uri="{FF2B5EF4-FFF2-40B4-BE49-F238E27FC236}">
                <a16:creationId xmlns:a16="http://schemas.microsoft.com/office/drawing/2014/main" id="{FD6E5B93-48FF-45B1-B88C-4829ACF4B1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26302" y="3945744"/>
            <a:ext cx="332311" cy="365760"/>
          </a:xfrm>
          <a:custGeom>
            <a:avLst/>
            <a:gdLst>
              <a:gd name="T0" fmla="*/ 138 w 150"/>
              <a:gd name="T1" fmla="*/ 134 h 164"/>
              <a:gd name="T2" fmla="*/ 128 w 150"/>
              <a:gd name="T3" fmla="*/ 123 h 164"/>
              <a:gd name="T4" fmla="*/ 122 w 150"/>
              <a:gd name="T5" fmla="*/ 123 h 164"/>
              <a:gd name="T6" fmla="*/ 100 w 150"/>
              <a:gd name="T7" fmla="*/ 98 h 164"/>
              <a:gd name="T8" fmla="*/ 91 w 150"/>
              <a:gd name="T9" fmla="*/ 107 h 164"/>
              <a:gd name="T10" fmla="*/ 114 w 150"/>
              <a:gd name="T11" fmla="*/ 132 h 164"/>
              <a:gd name="T12" fmla="*/ 115 w 150"/>
              <a:gd name="T13" fmla="*/ 136 h 164"/>
              <a:gd name="T14" fmla="*/ 124 w 150"/>
              <a:gd name="T15" fmla="*/ 148 h 164"/>
              <a:gd name="T16" fmla="*/ 136 w 150"/>
              <a:gd name="T17" fmla="*/ 156 h 164"/>
              <a:gd name="T18" fmla="*/ 146 w 150"/>
              <a:gd name="T19" fmla="*/ 160 h 164"/>
              <a:gd name="T20" fmla="*/ 148 w 150"/>
              <a:gd name="T21" fmla="*/ 157 h 164"/>
              <a:gd name="T22" fmla="*/ 149 w 150"/>
              <a:gd name="T23" fmla="*/ 156 h 164"/>
              <a:gd name="T24" fmla="*/ 146 w 150"/>
              <a:gd name="T25" fmla="*/ 145 h 164"/>
              <a:gd name="T26" fmla="*/ 138 w 150"/>
              <a:gd name="T27" fmla="*/ 134 h 164"/>
              <a:gd name="T28" fmla="*/ 45 w 150"/>
              <a:gd name="T29" fmla="*/ 74 h 164"/>
              <a:gd name="T30" fmla="*/ 50 w 150"/>
              <a:gd name="T31" fmla="*/ 68 h 164"/>
              <a:gd name="T32" fmla="*/ 11 w 150"/>
              <a:gd name="T33" fmla="*/ 27 h 164"/>
              <a:gd name="T34" fmla="*/ 11 w 150"/>
              <a:gd name="T35" fmla="*/ 22 h 164"/>
              <a:gd name="T36" fmla="*/ 14 w 150"/>
              <a:gd name="T37" fmla="*/ 22 h 164"/>
              <a:gd name="T38" fmla="*/ 55 w 150"/>
              <a:gd name="T39" fmla="*/ 65 h 164"/>
              <a:gd name="T40" fmla="*/ 60 w 150"/>
              <a:gd name="T41" fmla="*/ 58 h 164"/>
              <a:gd name="T42" fmla="*/ 21 w 150"/>
              <a:gd name="T43" fmla="*/ 16 h 164"/>
              <a:gd name="T44" fmla="*/ 21 w 150"/>
              <a:gd name="T45" fmla="*/ 12 h 164"/>
              <a:gd name="T46" fmla="*/ 24 w 150"/>
              <a:gd name="T47" fmla="*/ 12 h 164"/>
              <a:gd name="T48" fmla="*/ 64 w 150"/>
              <a:gd name="T49" fmla="*/ 55 h 164"/>
              <a:gd name="T50" fmla="*/ 70 w 150"/>
              <a:gd name="T51" fmla="*/ 49 h 164"/>
              <a:gd name="T52" fmla="*/ 69 w 150"/>
              <a:gd name="T53" fmla="*/ 49 h 164"/>
              <a:gd name="T54" fmla="*/ 64 w 150"/>
              <a:gd name="T55" fmla="*/ 43 h 164"/>
              <a:gd name="T56" fmla="*/ 31 w 150"/>
              <a:gd name="T57" fmla="*/ 7 h 164"/>
              <a:gd name="T58" fmla="*/ 7 w 150"/>
              <a:gd name="T59" fmla="*/ 7 h 164"/>
              <a:gd name="T60" fmla="*/ 7 w 150"/>
              <a:gd name="T61" fmla="*/ 34 h 164"/>
              <a:gd name="T62" fmla="*/ 45 w 150"/>
              <a:gd name="T63" fmla="*/ 74 h 164"/>
              <a:gd name="T64" fmla="*/ 121 w 150"/>
              <a:gd name="T65" fmla="*/ 76 h 164"/>
              <a:gd name="T66" fmla="*/ 139 w 150"/>
              <a:gd name="T67" fmla="*/ 66 h 164"/>
              <a:gd name="T68" fmla="*/ 150 w 150"/>
              <a:gd name="T69" fmla="*/ 37 h 164"/>
              <a:gd name="T70" fmla="*/ 141 w 150"/>
              <a:gd name="T71" fmla="*/ 34 h 164"/>
              <a:gd name="T72" fmla="*/ 128 w 150"/>
              <a:gd name="T73" fmla="*/ 49 h 164"/>
              <a:gd name="T74" fmla="*/ 117 w 150"/>
              <a:gd name="T75" fmla="*/ 49 h 164"/>
              <a:gd name="T76" fmla="*/ 109 w 150"/>
              <a:gd name="T77" fmla="*/ 39 h 164"/>
              <a:gd name="T78" fmla="*/ 109 w 150"/>
              <a:gd name="T79" fmla="*/ 27 h 164"/>
              <a:gd name="T80" fmla="*/ 123 w 150"/>
              <a:gd name="T81" fmla="*/ 14 h 164"/>
              <a:gd name="T82" fmla="*/ 120 w 150"/>
              <a:gd name="T83" fmla="*/ 3 h 164"/>
              <a:gd name="T84" fmla="*/ 91 w 150"/>
              <a:gd name="T85" fmla="*/ 14 h 164"/>
              <a:gd name="T86" fmla="*/ 81 w 150"/>
              <a:gd name="T87" fmla="*/ 37 h 164"/>
              <a:gd name="T88" fmla="*/ 81 w 150"/>
              <a:gd name="T89" fmla="*/ 46 h 164"/>
              <a:gd name="T90" fmla="*/ 9 w 150"/>
              <a:gd name="T91" fmla="*/ 125 h 164"/>
              <a:gd name="T92" fmla="*/ 2 w 150"/>
              <a:gd name="T93" fmla="*/ 140 h 164"/>
              <a:gd name="T94" fmla="*/ 9 w 150"/>
              <a:gd name="T95" fmla="*/ 156 h 164"/>
              <a:gd name="T96" fmla="*/ 37 w 150"/>
              <a:gd name="T97" fmla="*/ 156 h 164"/>
              <a:gd name="T98" fmla="*/ 110 w 150"/>
              <a:gd name="T99" fmla="*/ 77 h 164"/>
              <a:gd name="T100" fmla="*/ 121 w 150"/>
              <a:gd name="T101" fmla="*/ 76 h 164"/>
              <a:gd name="T102" fmla="*/ 30 w 150"/>
              <a:gd name="T103" fmla="*/ 149 h 164"/>
              <a:gd name="T104" fmla="*/ 14 w 150"/>
              <a:gd name="T105" fmla="*/ 149 h 164"/>
              <a:gd name="T106" fmla="*/ 14 w 150"/>
              <a:gd name="T107" fmla="*/ 132 h 164"/>
              <a:gd name="T108" fmla="*/ 30 w 150"/>
              <a:gd name="T109" fmla="*/ 132 h 164"/>
              <a:gd name="T110" fmla="*/ 30 w 150"/>
              <a:gd name="T111" fmla="*/ 149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0" h="164">
                <a:moveTo>
                  <a:pt x="138" y="134"/>
                </a:moveTo>
                <a:cubicBezTo>
                  <a:pt x="135" y="129"/>
                  <a:pt x="131" y="125"/>
                  <a:pt x="128" y="123"/>
                </a:cubicBezTo>
                <a:cubicBezTo>
                  <a:pt x="125" y="123"/>
                  <a:pt x="122" y="123"/>
                  <a:pt x="122" y="123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114" y="132"/>
                  <a:pt x="114" y="132"/>
                  <a:pt x="114" y="132"/>
                </a:cubicBezTo>
                <a:cubicBezTo>
                  <a:pt x="115" y="136"/>
                  <a:pt x="115" y="136"/>
                  <a:pt x="115" y="136"/>
                </a:cubicBezTo>
                <a:cubicBezTo>
                  <a:pt x="115" y="139"/>
                  <a:pt x="120" y="145"/>
                  <a:pt x="124" y="148"/>
                </a:cubicBezTo>
                <a:cubicBezTo>
                  <a:pt x="136" y="156"/>
                  <a:pt x="136" y="156"/>
                  <a:pt x="136" y="156"/>
                </a:cubicBezTo>
                <a:cubicBezTo>
                  <a:pt x="141" y="159"/>
                  <a:pt x="145" y="160"/>
                  <a:pt x="146" y="160"/>
                </a:cubicBezTo>
                <a:cubicBezTo>
                  <a:pt x="146" y="159"/>
                  <a:pt x="148" y="157"/>
                  <a:pt x="148" y="157"/>
                </a:cubicBezTo>
                <a:cubicBezTo>
                  <a:pt x="149" y="156"/>
                  <a:pt x="149" y="156"/>
                  <a:pt x="149" y="156"/>
                </a:cubicBezTo>
                <a:cubicBezTo>
                  <a:pt x="150" y="156"/>
                  <a:pt x="149" y="150"/>
                  <a:pt x="146" y="145"/>
                </a:cubicBezTo>
                <a:cubicBezTo>
                  <a:pt x="138" y="134"/>
                  <a:pt x="138" y="134"/>
                  <a:pt x="138" y="134"/>
                </a:cubicBezTo>
                <a:close/>
                <a:moveTo>
                  <a:pt x="45" y="74"/>
                </a:moveTo>
                <a:cubicBezTo>
                  <a:pt x="50" y="68"/>
                  <a:pt x="50" y="68"/>
                  <a:pt x="50" y="68"/>
                </a:cubicBezTo>
                <a:cubicBezTo>
                  <a:pt x="11" y="27"/>
                  <a:pt x="11" y="27"/>
                  <a:pt x="11" y="27"/>
                </a:cubicBezTo>
                <a:cubicBezTo>
                  <a:pt x="10" y="25"/>
                  <a:pt x="10" y="24"/>
                  <a:pt x="11" y="22"/>
                </a:cubicBezTo>
                <a:cubicBezTo>
                  <a:pt x="11" y="21"/>
                  <a:pt x="13" y="21"/>
                  <a:pt x="14" y="22"/>
                </a:cubicBezTo>
                <a:cubicBezTo>
                  <a:pt x="55" y="65"/>
                  <a:pt x="55" y="65"/>
                  <a:pt x="55" y="65"/>
                </a:cubicBezTo>
                <a:cubicBezTo>
                  <a:pt x="60" y="58"/>
                  <a:pt x="60" y="58"/>
                  <a:pt x="60" y="58"/>
                </a:cubicBezTo>
                <a:cubicBezTo>
                  <a:pt x="21" y="16"/>
                  <a:pt x="21" y="16"/>
                  <a:pt x="21" y="16"/>
                </a:cubicBezTo>
                <a:cubicBezTo>
                  <a:pt x="20" y="15"/>
                  <a:pt x="20" y="13"/>
                  <a:pt x="21" y="12"/>
                </a:cubicBezTo>
                <a:cubicBezTo>
                  <a:pt x="21" y="10"/>
                  <a:pt x="23" y="10"/>
                  <a:pt x="24" y="12"/>
                </a:cubicBezTo>
                <a:cubicBezTo>
                  <a:pt x="64" y="55"/>
                  <a:pt x="64" y="55"/>
                  <a:pt x="64" y="55"/>
                </a:cubicBezTo>
                <a:cubicBezTo>
                  <a:pt x="70" y="49"/>
                  <a:pt x="70" y="49"/>
                  <a:pt x="70" y="49"/>
                </a:cubicBezTo>
                <a:cubicBezTo>
                  <a:pt x="69" y="49"/>
                  <a:pt x="69" y="49"/>
                  <a:pt x="69" y="49"/>
                </a:cubicBezTo>
                <a:cubicBezTo>
                  <a:pt x="64" y="43"/>
                  <a:pt x="64" y="43"/>
                  <a:pt x="64" y="43"/>
                </a:cubicBezTo>
                <a:cubicBezTo>
                  <a:pt x="31" y="7"/>
                  <a:pt x="31" y="7"/>
                  <a:pt x="31" y="7"/>
                </a:cubicBezTo>
                <a:cubicBezTo>
                  <a:pt x="24" y="0"/>
                  <a:pt x="14" y="0"/>
                  <a:pt x="7" y="7"/>
                </a:cubicBezTo>
                <a:cubicBezTo>
                  <a:pt x="0" y="15"/>
                  <a:pt x="0" y="27"/>
                  <a:pt x="7" y="34"/>
                </a:cubicBezTo>
                <a:cubicBezTo>
                  <a:pt x="45" y="74"/>
                  <a:pt x="45" y="74"/>
                  <a:pt x="45" y="74"/>
                </a:cubicBezTo>
                <a:close/>
                <a:moveTo>
                  <a:pt x="121" y="76"/>
                </a:moveTo>
                <a:cubicBezTo>
                  <a:pt x="128" y="76"/>
                  <a:pt x="135" y="71"/>
                  <a:pt x="139" y="66"/>
                </a:cubicBezTo>
                <a:cubicBezTo>
                  <a:pt x="148" y="58"/>
                  <a:pt x="150" y="48"/>
                  <a:pt x="150" y="37"/>
                </a:cubicBezTo>
                <a:cubicBezTo>
                  <a:pt x="149" y="31"/>
                  <a:pt x="145" y="30"/>
                  <a:pt x="141" y="34"/>
                </a:cubicBezTo>
                <a:cubicBezTo>
                  <a:pt x="128" y="49"/>
                  <a:pt x="128" y="49"/>
                  <a:pt x="128" y="49"/>
                </a:cubicBezTo>
                <a:cubicBezTo>
                  <a:pt x="125" y="52"/>
                  <a:pt x="120" y="52"/>
                  <a:pt x="117" y="4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6" y="36"/>
                  <a:pt x="106" y="31"/>
                  <a:pt x="109" y="27"/>
                </a:cubicBezTo>
                <a:cubicBezTo>
                  <a:pt x="123" y="14"/>
                  <a:pt x="123" y="14"/>
                  <a:pt x="123" y="14"/>
                </a:cubicBezTo>
                <a:cubicBezTo>
                  <a:pt x="125" y="9"/>
                  <a:pt x="125" y="3"/>
                  <a:pt x="120" y="3"/>
                </a:cubicBezTo>
                <a:cubicBezTo>
                  <a:pt x="109" y="2"/>
                  <a:pt x="99" y="5"/>
                  <a:pt x="91" y="14"/>
                </a:cubicBezTo>
                <a:cubicBezTo>
                  <a:pt x="85" y="19"/>
                  <a:pt x="81" y="28"/>
                  <a:pt x="81" y="37"/>
                </a:cubicBezTo>
                <a:cubicBezTo>
                  <a:pt x="81" y="40"/>
                  <a:pt x="81" y="43"/>
                  <a:pt x="81" y="46"/>
                </a:cubicBezTo>
                <a:cubicBezTo>
                  <a:pt x="9" y="125"/>
                  <a:pt x="9" y="125"/>
                  <a:pt x="9" y="125"/>
                </a:cubicBezTo>
                <a:cubicBezTo>
                  <a:pt x="5" y="129"/>
                  <a:pt x="2" y="134"/>
                  <a:pt x="2" y="140"/>
                </a:cubicBezTo>
                <a:cubicBezTo>
                  <a:pt x="2" y="146"/>
                  <a:pt x="5" y="152"/>
                  <a:pt x="9" y="156"/>
                </a:cubicBezTo>
                <a:cubicBezTo>
                  <a:pt x="16" y="164"/>
                  <a:pt x="30" y="164"/>
                  <a:pt x="37" y="156"/>
                </a:cubicBezTo>
                <a:cubicBezTo>
                  <a:pt x="37" y="156"/>
                  <a:pt x="89" y="100"/>
                  <a:pt x="110" y="77"/>
                </a:cubicBezTo>
                <a:cubicBezTo>
                  <a:pt x="114" y="77"/>
                  <a:pt x="117" y="77"/>
                  <a:pt x="121" y="76"/>
                </a:cubicBezTo>
                <a:close/>
                <a:moveTo>
                  <a:pt x="30" y="149"/>
                </a:moveTo>
                <a:cubicBezTo>
                  <a:pt x="26" y="153"/>
                  <a:pt x="19" y="153"/>
                  <a:pt x="14" y="149"/>
                </a:cubicBezTo>
                <a:cubicBezTo>
                  <a:pt x="10" y="144"/>
                  <a:pt x="10" y="137"/>
                  <a:pt x="14" y="132"/>
                </a:cubicBezTo>
                <a:cubicBezTo>
                  <a:pt x="19" y="128"/>
                  <a:pt x="26" y="128"/>
                  <a:pt x="30" y="132"/>
                </a:cubicBezTo>
                <a:cubicBezTo>
                  <a:pt x="34" y="137"/>
                  <a:pt x="34" y="144"/>
                  <a:pt x="30" y="1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BDDD07FF-DE2A-0A9D-C1E2-4AD6213C5CAD}"/>
              </a:ext>
            </a:extLst>
          </p:cNvPr>
          <p:cNvGrpSpPr/>
          <p:nvPr/>
        </p:nvGrpSpPr>
        <p:grpSpPr>
          <a:xfrm>
            <a:off x="11538795" y="534191"/>
            <a:ext cx="226645" cy="83345"/>
            <a:chOff x="11262365" y="460223"/>
            <a:chExt cx="226645" cy="83345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12BFAEC-5519-5BF8-1FC6-AA79DB9A35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62365" y="460223"/>
              <a:ext cx="226645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FA42CD9-C994-517C-F13E-EC6C265F76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71902" y="543568"/>
              <a:ext cx="117108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bservation-tool_18366">
            <a:extLst>
              <a:ext uri="{FF2B5EF4-FFF2-40B4-BE49-F238E27FC236}">
                <a16:creationId xmlns:a16="http://schemas.microsoft.com/office/drawing/2014/main" id="{771144DF-5163-5599-8F4C-3838E96A3D3E}"/>
              </a:ext>
            </a:extLst>
          </p:cNvPr>
          <p:cNvSpPr/>
          <p:nvPr/>
        </p:nvSpPr>
        <p:spPr>
          <a:xfrm flipH="1">
            <a:off x="11089853" y="521597"/>
            <a:ext cx="108695" cy="108533"/>
          </a:xfrm>
          <a:custGeom>
            <a:avLst/>
            <a:gdLst>
              <a:gd name="T0" fmla="*/ 2078 w 5401"/>
              <a:gd name="T1" fmla="*/ 4156 h 5401"/>
              <a:gd name="T2" fmla="*/ 2959 w 5401"/>
              <a:gd name="T3" fmla="*/ 3957 h 5401"/>
              <a:gd name="T4" fmla="*/ 4127 w 5401"/>
              <a:gd name="T5" fmla="*/ 5126 h 5401"/>
              <a:gd name="T6" fmla="*/ 5125 w 5401"/>
              <a:gd name="T7" fmla="*/ 5126 h 5401"/>
              <a:gd name="T8" fmla="*/ 5125 w 5401"/>
              <a:gd name="T9" fmla="*/ 4127 h 5401"/>
              <a:gd name="T10" fmla="*/ 3958 w 5401"/>
              <a:gd name="T11" fmla="*/ 2959 h 5401"/>
              <a:gd name="T12" fmla="*/ 4156 w 5401"/>
              <a:gd name="T13" fmla="*/ 2078 h 5401"/>
              <a:gd name="T14" fmla="*/ 2078 w 5401"/>
              <a:gd name="T15" fmla="*/ 0 h 5401"/>
              <a:gd name="T16" fmla="*/ 0 w 5401"/>
              <a:gd name="T17" fmla="*/ 2078 h 5401"/>
              <a:gd name="T18" fmla="*/ 2078 w 5401"/>
              <a:gd name="T19" fmla="*/ 4156 h 5401"/>
              <a:gd name="T20" fmla="*/ 2078 w 5401"/>
              <a:gd name="T21" fmla="*/ 606 h 5401"/>
              <a:gd name="T22" fmla="*/ 3551 w 5401"/>
              <a:gd name="T23" fmla="*/ 2078 h 5401"/>
              <a:gd name="T24" fmla="*/ 2078 w 5401"/>
              <a:gd name="T25" fmla="*/ 3551 h 5401"/>
              <a:gd name="T26" fmla="*/ 606 w 5401"/>
              <a:gd name="T27" fmla="*/ 2078 h 5401"/>
              <a:gd name="T28" fmla="*/ 2078 w 5401"/>
              <a:gd name="T29" fmla="*/ 606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401" h="5401">
                <a:moveTo>
                  <a:pt x="2078" y="4156"/>
                </a:moveTo>
                <a:cubicBezTo>
                  <a:pt x="2393" y="4156"/>
                  <a:pt x="2691" y="4084"/>
                  <a:pt x="2959" y="3957"/>
                </a:cubicBezTo>
                <a:lnTo>
                  <a:pt x="4127" y="5126"/>
                </a:lnTo>
                <a:cubicBezTo>
                  <a:pt x="4403" y="5401"/>
                  <a:pt x="4850" y="5401"/>
                  <a:pt x="5125" y="5126"/>
                </a:cubicBezTo>
                <a:cubicBezTo>
                  <a:pt x="5401" y="4850"/>
                  <a:pt x="5401" y="4403"/>
                  <a:pt x="5125" y="4127"/>
                </a:cubicBezTo>
                <a:lnTo>
                  <a:pt x="3958" y="2959"/>
                </a:lnTo>
                <a:cubicBezTo>
                  <a:pt x="4084" y="2691"/>
                  <a:pt x="4156" y="2393"/>
                  <a:pt x="4156" y="2078"/>
                </a:cubicBezTo>
                <a:cubicBezTo>
                  <a:pt x="4156" y="932"/>
                  <a:pt x="3224" y="0"/>
                  <a:pt x="2078" y="0"/>
                </a:cubicBezTo>
                <a:cubicBezTo>
                  <a:pt x="933" y="0"/>
                  <a:pt x="0" y="932"/>
                  <a:pt x="0" y="2078"/>
                </a:cubicBezTo>
                <a:cubicBezTo>
                  <a:pt x="0" y="3224"/>
                  <a:pt x="933" y="4156"/>
                  <a:pt x="2078" y="4156"/>
                </a:cubicBezTo>
                <a:close/>
                <a:moveTo>
                  <a:pt x="2078" y="606"/>
                </a:moveTo>
                <a:cubicBezTo>
                  <a:pt x="2890" y="606"/>
                  <a:pt x="3551" y="1266"/>
                  <a:pt x="3551" y="2078"/>
                </a:cubicBezTo>
                <a:cubicBezTo>
                  <a:pt x="3551" y="2891"/>
                  <a:pt x="2890" y="3551"/>
                  <a:pt x="2078" y="3551"/>
                </a:cubicBezTo>
                <a:cubicBezTo>
                  <a:pt x="1266" y="3551"/>
                  <a:pt x="606" y="2891"/>
                  <a:pt x="606" y="2078"/>
                </a:cubicBezTo>
                <a:cubicBezTo>
                  <a:pt x="606" y="1266"/>
                  <a:pt x="1266" y="606"/>
                  <a:pt x="2078" y="60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F2F16C-588A-A262-DE83-3782D0D60D1D}"/>
              </a:ext>
            </a:extLst>
          </p:cNvPr>
          <p:cNvSpPr txBox="1"/>
          <p:nvPr/>
        </p:nvSpPr>
        <p:spPr>
          <a:xfrm>
            <a:off x="10193843" y="468141"/>
            <a:ext cx="9242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" kern="1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COMMUNI</a:t>
            </a:r>
            <a:endParaRPr lang="zh-CN" altLang="en-US" sz="800" kern="1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8E738694-AC67-A51A-0A86-C99808B8F068}"/>
              </a:ext>
            </a:extLst>
          </p:cNvPr>
          <p:cNvSpPr txBox="1"/>
          <p:nvPr/>
        </p:nvSpPr>
        <p:spPr>
          <a:xfrm>
            <a:off x="640080" y="483530"/>
            <a:ext cx="5741669" cy="1846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a typeface="+mj-ea"/>
                <a:cs typeface="OPPOSans B"/>
              </a:rPr>
              <a:t>Sales Strategy</a:t>
            </a:r>
            <a:endParaRPr kumimoji="1" lang="en-US" altLang="zh-CN" sz="1200" dirty="0">
              <a:ln w="12700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a typeface="+mj-ea"/>
              <a:cs typeface="OPPOSans B"/>
            </a:endParaRPr>
          </a:p>
        </p:txBody>
      </p:sp>
      <p:sp>
        <p:nvSpPr>
          <p:cNvPr id="18" name="Title 6">
            <a:extLst>
              <a:ext uri="{FF2B5EF4-FFF2-40B4-BE49-F238E27FC236}">
                <a16:creationId xmlns:a16="http://schemas.microsoft.com/office/drawing/2014/main" id="{6D9A5F6C-2C5B-ED50-8765-FED2503DE13F}"/>
              </a:ext>
            </a:extLst>
          </p:cNvPr>
          <p:cNvSpPr txBox="1">
            <a:spLocks/>
          </p:cNvSpPr>
          <p:nvPr/>
        </p:nvSpPr>
        <p:spPr>
          <a:xfrm>
            <a:off x="622300" y="846001"/>
            <a:ext cx="5952672" cy="16050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Regulatory and Compliance Problems</a:t>
            </a:r>
          </a:p>
        </p:txBody>
      </p:sp>
      <p:graphicFrame>
        <p:nvGraphicFramePr>
          <p:cNvPr id="19" name="Chart 10">
            <a:extLst>
              <a:ext uri="{FF2B5EF4-FFF2-40B4-BE49-F238E27FC236}">
                <a16:creationId xmlns:a16="http://schemas.microsoft.com/office/drawing/2014/main" id="{4EA725CF-7A62-0C7D-2A29-44E4AF5608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760498"/>
              </p:ext>
            </p:extLst>
          </p:nvPr>
        </p:nvGraphicFramePr>
        <p:xfrm>
          <a:off x="651322" y="2451100"/>
          <a:ext cx="5372105" cy="3778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2">
            <a:extLst>
              <a:ext uri="{FF2B5EF4-FFF2-40B4-BE49-F238E27FC236}">
                <a16:creationId xmlns:a16="http://schemas.microsoft.com/office/drawing/2014/main" id="{AA93A27D-1270-A26F-0A55-0C240A4C397E}"/>
              </a:ext>
            </a:extLst>
          </p:cNvPr>
          <p:cNvSpPr txBox="1"/>
          <p:nvPr/>
        </p:nvSpPr>
        <p:spPr>
          <a:xfrm>
            <a:off x="6806844" y="2113152"/>
            <a:ext cx="4562317" cy="117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0" i="0">
                <a:solidFill>
                  <a:srgbClr val="000000"/>
                </a:solidFill>
                <a:effectLst/>
                <a:latin typeface="+mj-ea"/>
                <a:ea typeface="+mj-ea"/>
              </a:rPr>
              <a:t>Customers face ESG audit non - compliance issues, which may lead to EU EPR fines of €35k per year. This non - compliance also affects the company's reputation and future business opportunities.</a:t>
            </a:r>
            <a:endParaRPr lang="en-US" sz="1200" b="0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EC346FB9-3C87-A3C7-5706-884685CD5A6F}"/>
              </a:ext>
            </a:extLst>
          </p:cNvPr>
          <p:cNvSpPr txBox="1"/>
          <p:nvPr/>
        </p:nvSpPr>
        <p:spPr>
          <a:xfrm>
            <a:off x="6792330" y="1628638"/>
            <a:ext cx="4973110" cy="375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GB"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Poppins Medium" panose="00000600000000000000" pitchFamily="2" charset="0"/>
              </a:rPr>
              <a:t>ESG Audit Non - compliance</a:t>
            </a:r>
            <a:endParaRPr lang="en-GB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Poppins Medium" panose="00000600000000000000" pitchFamily="2" charset="0"/>
            </a:endParaRPr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B71EC4EB-0112-6B6A-F02F-D42D4C74153C}"/>
              </a:ext>
            </a:extLst>
          </p:cNvPr>
          <p:cNvSpPr/>
          <p:nvPr/>
        </p:nvSpPr>
        <p:spPr>
          <a:xfrm>
            <a:off x="6891271" y="3956050"/>
            <a:ext cx="2151896" cy="89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5DD91A3A-4A8F-E377-B9D2-58D88DF6B555}"/>
              </a:ext>
            </a:extLst>
          </p:cNvPr>
          <p:cNvSpPr/>
          <p:nvPr/>
        </p:nvSpPr>
        <p:spPr>
          <a:xfrm>
            <a:off x="9217265" y="3956050"/>
            <a:ext cx="2151896" cy="89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19">
            <a:extLst>
              <a:ext uri="{FF2B5EF4-FFF2-40B4-BE49-F238E27FC236}">
                <a16:creationId xmlns:a16="http://schemas.microsoft.com/office/drawing/2014/main" id="{9AE60FDE-DE6E-EAB0-9E37-98371B5BC867}"/>
              </a:ext>
            </a:extLst>
          </p:cNvPr>
          <p:cNvSpPr/>
          <p:nvPr/>
        </p:nvSpPr>
        <p:spPr>
          <a:xfrm>
            <a:off x="6891271" y="5027275"/>
            <a:ext cx="2151896" cy="896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05D8FBFC-A1E1-04AE-2878-6676EF1B1E14}"/>
              </a:ext>
            </a:extLst>
          </p:cNvPr>
          <p:cNvSpPr/>
          <p:nvPr/>
        </p:nvSpPr>
        <p:spPr>
          <a:xfrm>
            <a:off x="9217265" y="5027275"/>
            <a:ext cx="2151896" cy="89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22">
            <a:extLst>
              <a:ext uri="{FF2B5EF4-FFF2-40B4-BE49-F238E27FC236}">
                <a16:creationId xmlns:a16="http://schemas.microsoft.com/office/drawing/2014/main" id="{225746B6-932E-7D4A-4919-4BF421EA6AE8}"/>
              </a:ext>
            </a:extLst>
          </p:cNvPr>
          <p:cNvSpPr txBox="1"/>
          <p:nvPr/>
        </p:nvSpPr>
        <p:spPr>
          <a:xfrm>
            <a:off x="7121740" y="4173591"/>
            <a:ext cx="169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  <a:cs typeface="Poppins Regular" panose="00000500000000000000" pitchFamily="2" charset="0"/>
              </a:rPr>
              <a:t>$186K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A363FF7B-5567-F70B-33A3-DBD42086BE22}"/>
              </a:ext>
            </a:extLst>
          </p:cNvPr>
          <p:cNvSpPr txBox="1"/>
          <p:nvPr/>
        </p:nvSpPr>
        <p:spPr>
          <a:xfrm>
            <a:off x="9447735" y="5244816"/>
            <a:ext cx="169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+mj-lt"/>
                <a:cs typeface="Poppins Regular" panose="00000500000000000000" pitchFamily="2" charset="0"/>
              </a:rPr>
              <a:t>$257K</a:t>
            </a: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3A9B0C1C-8DE5-3CA9-5DB2-28E12F32A19A}"/>
              </a:ext>
            </a:extLst>
          </p:cNvPr>
          <p:cNvSpPr txBox="1"/>
          <p:nvPr/>
        </p:nvSpPr>
        <p:spPr>
          <a:xfrm>
            <a:off x="9447735" y="4173591"/>
            <a:ext cx="169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+mj-lt"/>
                <a:cs typeface="Poppins Regular" panose="00000500000000000000" pitchFamily="2" charset="0"/>
              </a:rPr>
              <a:t>%</a:t>
            </a:r>
            <a:r>
              <a:rPr lang="en-GB" sz="2400" dirty="0">
                <a:solidFill>
                  <a:schemeClr val="bg1"/>
                </a:solidFill>
                <a:latin typeface="+mj-lt"/>
                <a:cs typeface="Poppins Regular" panose="00000500000000000000" pitchFamily="2" charset="0"/>
              </a:rPr>
              <a:t>52.08+</a:t>
            </a: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1629534B-0164-EE00-56D7-657686569459}"/>
              </a:ext>
            </a:extLst>
          </p:cNvPr>
          <p:cNvSpPr txBox="1"/>
          <p:nvPr/>
        </p:nvSpPr>
        <p:spPr>
          <a:xfrm>
            <a:off x="7121741" y="5244816"/>
            <a:ext cx="169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Regular" panose="00000500000000000000" pitchFamily="2" charset="0"/>
              </a:rPr>
              <a:t>%</a:t>
            </a: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Poppins Regular" panose="00000500000000000000" pitchFamily="2" charset="0"/>
              </a:rPr>
              <a:t>48.02-</a:t>
            </a:r>
          </a:p>
        </p:txBody>
      </p:sp>
    </p:spTree>
    <p:extLst>
      <p:ext uri="{BB962C8B-B14F-4D97-AF65-F5344CB8AC3E}">
        <p14:creationId xmlns:p14="http://schemas.microsoft.com/office/powerpoint/2010/main" val="256579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41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73F87"/>
      </a:accent1>
      <a:accent2>
        <a:srgbClr val="47A4FE"/>
      </a:accent2>
      <a:accent3>
        <a:srgbClr val="050E43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定义 6">
      <a:majorFont>
        <a:latin typeface="Poppins SemiBold"/>
        <a:ea typeface="Poppins"/>
        <a:cs typeface=""/>
      </a:majorFont>
      <a:minorFont>
        <a:latin typeface="Poppins Medium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1064</Words>
  <Application>Microsoft Office PowerPoint</Application>
  <PresentationFormat>Widescreen</PresentationFormat>
  <Paragraphs>140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Poppins SemiBold</vt:lpstr>
      <vt:lpstr>等线</vt:lpstr>
      <vt:lpstr>OPPOSans M</vt:lpstr>
      <vt:lpstr>Poppins Medium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3963938092@qq.com</dc:creator>
  <cp:lastModifiedBy>Ankita Pingua</cp:lastModifiedBy>
  <cp:revision>11</cp:revision>
  <dcterms:created xsi:type="dcterms:W3CDTF">2025-07-16T03:10:23Z</dcterms:created>
  <dcterms:modified xsi:type="dcterms:W3CDTF">2025-12-28T06:57:13Z</dcterms:modified>
</cp:coreProperties>
</file>